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96" r:id="rId2"/>
    <p:sldId id="578" r:id="rId3"/>
    <p:sldId id="728" r:id="rId4"/>
    <p:sldId id="608" r:id="rId5"/>
    <p:sldId id="729" r:id="rId6"/>
    <p:sldId id="732" r:id="rId7"/>
    <p:sldId id="584" r:id="rId8"/>
    <p:sldId id="554" r:id="rId9"/>
    <p:sldId id="742" r:id="rId10"/>
    <p:sldId id="713" r:id="rId11"/>
    <p:sldId id="704" r:id="rId12"/>
    <p:sldId id="501" r:id="rId13"/>
    <p:sldId id="697" r:id="rId14"/>
    <p:sldId id="516" r:id="rId15"/>
    <p:sldId id="813" r:id="rId16"/>
    <p:sldId id="744" r:id="rId17"/>
    <p:sldId id="712" r:id="rId18"/>
    <p:sldId id="617" r:id="rId19"/>
    <p:sldId id="676" r:id="rId20"/>
    <p:sldId id="675" r:id="rId21"/>
    <p:sldId id="680" r:id="rId22"/>
    <p:sldId id="622" r:id="rId23"/>
    <p:sldId id="635" r:id="rId24"/>
    <p:sldId id="605" r:id="rId25"/>
    <p:sldId id="879" r:id="rId26"/>
    <p:sldId id="597" r:id="rId27"/>
    <p:sldId id="606" r:id="rId28"/>
    <p:sldId id="870" r:id="rId29"/>
    <p:sldId id="878" r:id="rId30"/>
    <p:sldId id="550" r:id="rId31"/>
    <p:sldId id="696" r:id="rId32"/>
    <p:sldId id="589" r:id="rId33"/>
    <p:sldId id="555" r:id="rId34"/>
    <p:sldId id="587" r:id="rId35"/>
    <p:sldId id="518" r:id="rId36"/>
    <p:sldId id="519" r:id="rId37"/>
    <p:sldId id="541" r:id="rId38"/>
    <p:sldId id="488" r:id="rId39"/>
    <p:sldId id="643" r:id="rId40"/>
  </p:sldIdLst>
  <p:sldSz cx="9144000" cy="6858000" type="screen4x3"/>
  <p:notesSz cx="9101138" cy="6858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6" autoAdjust="0"/>
    <p:restoredTop sz="88376" autoAdjust="0"/>
  </p:normalViewPr>
  <p:slideViewPr>
    <p:cSldViewPr>
      <p:cViewPr varScale="1">
        <p:scale>
          <a:sx n="107" d="100"/>
          <a:sy n="107" d="100"/>
        </p:scale>
        <p:origin x="154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943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t" anchorCtr="0" compatLnSpc="1">
            <a:prstTxWarp prst="textNoShape">
              <a:avLst/>
            </a:prstTxWarp>
          </a:bodyPr>
          <a:lstStyle>
            <a:lvl1pPr defTabSz="908050" eaLnBrk="1" hangingPunct="1">
              <a:defRPr sz="1200">
                <a:latin typeface="Arial" charset="0"/>
                <a:cs typeface="Arial" charset="0"/>
              </a:defRPr>
            </a:lvl1pPr>
          </a:lstStyle>
          <a:p>
            <a:pPr>
              <a:defRPr/>
            </a:pPr>
            <a:endParaRPr lang="en-US" altLang="en-US"/>
          </a:p>
        </p:txBody>
      </p:sp>
      <p:sp>
        <p:nvSpPr>
          <p:cNvPr id="142339" name="Rectangle 3"/>
          <p:cNvSpPr>
            <a:spLocks noGrp="1" noChangeArrowheads="1"/>
          </p:cNvSpPr>
          <p:nvPr>
            <p:ph type="dt" sz="quarter" idx="1"/>
          </p:nvPr>
        </p:nvSpPr>
        <p:spPr bwMode="auto">
          <a:xfrm>
            <a:off x="5153025" y="0"/>
            <a:ext cx="39465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t" anchorCtr="0" compatLnSpc="1">
            <a:prstTxWarp prst="textNoShape">
              <a:avLst/>
            </a:prstTxWarp>
          </a:bodyPr>
          <a:lstStyle>
            <a:lvl1pPr algn="r" defTabSz="908050" eaLnBrk="1" hangingPunct="1">
              <a:defRPr sz="1200">
                <a:latin typeface="Arial" charset="0"/>
                <a:cs typeface="Arial" charset="0"/>
              </a:defRPr>
            </a:lvl1pPr>
          </a:lstStyle>
          <a:p>
            <a:pPr>
              <a:defRPr/>
            </a:pPr>
            <a:endParaRPr lang="en-US" altLang="en-US"/>
          </a:p>
        </p:txBody>
      </p:sp>
      <p:sp>
        <p:nvSpPr>
          <p:cNvPr id="142340" name="Rectangle 4"/>
          <p:cNvSpPr>
            <a:spLocks noGrp="1" noChangeArrowheads="1"/>
          </p:cNvSpPr>
          <p:nvPr>
            <p:ph type="ftr" sz="quarter" idx="2"/>
          </p:nvPr>
        </p:nvSpPr>
        <p:spPr bwMode="auto">
          <a:xfrm>
            <a:off x="0" y="6513513"/>
            <a:ext cx="3943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b" anchorCtr="0" compatLnSpc="1">
            <a:prstTxWarp prst="textNoShape">
              <a:avLst/>
            </a:prstTxWarp>
          </a:bodyPr>
          <a:lstStyle>
            <a:lvl1pPr defTabSz="908050" eaLnBrk="1" hangingPunct="1">
              <a:defRPr sz="1200">
                <a:latin typeface="Arial" charset="0"/>
                <a:cs typeface="Arial" charset="0"/>
              </a:defRPr>
            </a:lvl1pPr>
          </a:lstStyle>
          <a:p>
            <a:pPr>
              <a:defRPr/>
            </a:pPr>
            <a:endParaRPr lang="en-US" altLang="en-US"/>
          </a:p>
        </p:txBody>
      </p:sp>
      <p:sp>
        <p:nvSpPr>
          <p:cNvPr id="142341" name="Rectangle 5"/>
          <p:cNvSpPr>
            <a:spLocks noGrp="1" noChangeArrowheads="1"/>
          </p:cNvSpPr>
          <p:nvPr>
            <p:ph type="sldNum" sz="quarter" idx="3"/>
          </p:nvPr>
        </p:nvSpPr>
        <p:spPr bwMode="auto">
          <a:xfrm>
            <a:off x="5153025" y="6513513"/>
            <a:ext cx="39465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b" anchorCtr="0" compatLnSpc="1">
            <a:prstTxWarp prst="textNoShape">
              <a:avLst/>
            </a:prstTxWarp>
          </a:bodyPr>
          <a:lstStyle>
            <a:lvl1pPr algn="r" defTabSz="908050" eaLnBrk="1" hangingPunct="1">
              <a:defRPr sz="1200">
                <a:latin typeface="Arial" panose="020B0604020202020204" pitchFamily="34" charset="0"/>
              </a:defRPr>
            </a:lvl1pPr>
          </a:lstStyle>
          <a:p>
            <a:pPr>
              <a:defRPr/>
            </a:pPr>
            <a:fld id="{BE9A50D9-F70D-49A3-857C-274394B8EA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943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t" anchorCtr="0" compatLnSpc="1">
            <a:prstTxWarp prst="textNoShape">
              <a:avLst/>
            </a:prstTxWarp>
          </a:bodyPr>
          <a:lstStyle>
            <a:lvl1pPr defTabSz="908050" eaLnBrk="1" hangingPunct="1">
              <a:defRPr sz="1200">
                <a:latin typeface="Arial" charset="0"/>
                <a:cs typeface="Arial" charset="0"/>
              </a:defRPr>
            </a:lvl1pPr>
          </a:lstStyle>
          <a:p>
            <a:pPr>
              <a:defRPr/>
            </a:pPr>
            <a:endParaRPr lang="en-US" altLang="en-US"/>
          </a:p>
        </p:txBody>
      </p:sp>
      <p:sp>
        <p:nvSpPr>
          <p:cNvPr id="30723" name="Rectangle 3"/>
          <p:cNvSpPr>
            <a:spLocks noGrp="1" noChangeArrowheads="1"/>
          </p:cNvSpPr>
          <p:nvPr>
            <p:ph type="dt" idx="1"/>
          </p:nvPr>
        </p:nvSpPr>
        <p:spPr bwMode="auto">
          <a:xfrm>
            <a:off x="5153025" y="0"/>
            <a:ext cx="39465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t" anchorCtr="0" compatLnSpc="1">
            <a:prstTxWarp prst="textNoShape">
              <a:avLst/>
            </a:prstTxWarp>
          </a:bodyPr>
          <a:lstStyle>
            <a:lvl1pPr algn="r" defTabSz="908050" eaLnBrk="1" hangingPunct="1">
              <a:defRPr sz="1200">
                <a:latin typeface="Arial" charset="0"/>
                <a:cs typeface="Arial"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836863"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911225" y="3257550"/>
            <a:ext cx="7281863"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26" name="Rectangle 6"/>
          <p:cNvSpPr>
            <a:spLocks noGrp="1" noChangeArrowheads="1"/>
          </p:cNvSpPr>
          <p:nvPr>
            <p:ph type="ftr" sz="quarter" idx="4"/>
          </p:nvPr>
        </p:nvSpPr>
        <p:spPr bwMode="auto">
          <a:xfrm>
            <a:off x="0" y="6513513"/>
            <a:ext cx="39433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b" anchorCtr="0" compatLnSpc="1">
            <a:prstTxWarp prst="textNoShape">
              <a:avLst/>
            </a:prstTxWarp>
          </a:bodyPr>
          <a:lstStyle>
            <a:lvl1pPr defTabSz="908050" eaLnBrk="1" hangingPunct="1">
              <a:defRPr sz="1200">
                <a:latin typeface="Arial" charset="0"/>
                <a:cs typeface="Arial" charset="0"/>
              </a:defRPr>
            </a:lvl1pPr>
          </a:lstStyle>
          <a:p>
            <a:pPr>
              <a:defRPr/>
            </a:pPr>
            <a:endParaRPr lang="en-US" altLang="en-US"/>
          </a:p>
        </p:txBody>
      </p:sp>
      <p:sp>
        <p:nvSpPr>
          <p:cNvPr id="30727" name="Rectangle 7"/>
          <p:cNvSpPr>
            <a:spLocks noGrp="1" noChangeArrowheads="1"/>
          </p:cNvSpPr>
          <p:nvPr>
            <p:ph type="sldNum" sz="quarter" idx="5"/>
          </p:nvPr>
        </p:nvSpPr>
        <p:spPr bwMode="auto">
          <a:xfrm>
            <a:off x="5153025" y="6513513"/>
            <a:ext cx="394652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56" tIns="45428" rIns="90856" bIns="45428" numCol="1" anchor="b" anchorCtr="0" compatLnSpc="1">
            <a:prstTxWarp prst="textNoShape">
              <a:avLst/>
            </a:prstTxWarp>
          </a:bodyPr>
          <a:lstStyle>
            <a:lvl1pPr algn="r" defTabSz="908050" eaLnBrk="1" hangingPunct="1">
              <a:defRPr sz="1200">
                <a:latin typeface="Arial" panose="020B0604020202020204" pitchFamily="34" charset="0"/>
              </a:defRPr>
            </a:lvl1pPr>
          </a:lstStyle>
          <a:p>
            <a:pPr>
              <a:defRPr/>
            </a:pPr>
            <a:fld id="{65E01B21-9614-4002-8CAA-871C7A1D25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0805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9816E69-A293-428D-836E-8707958966F0}" type="slidenum">
              <a:rPr lang="en-US" altLang="en-US" smtClean="0"/>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use a pricing component that packers are incentivized to drive downward?</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13</a:t>
            </a:fld>
            <a:endParaRPr lang="en-US" altLang="en-US"/>
          </a:p>
        </p:txBody>
      </p:sp>
    </p:spTree>
    <p:extLst>
      <p:ext uri="{BB962C8B-B14F-4D97-AF65-F5344CB8AC3E}">
        <p14:creationId xmlns:p14="http://schemas.microsoft.com/office/powerpoint/2010/main" val="4245114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14</a:t>
            </a:fld>
            <a:endParaRPr lang="en-US" altLang="en-US"/>
          </a:p>
        </p:txBody>
      </p:sp>
    </p:spTree>
    <p:extLst>
      <p:ext uri="{BB962C8B-B14F-4D97-AF65-F5344CB8AC3E}">
        <p14:creationId xmlns:p14="http://schemas.microsoft.com/office/powerpoint/2010/main" val="314228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Operating costs measure short-run profitability of a cow/calf enterprise. They do not include economic costs.</a:t>
            </a:r>
          </a:p>
          <a:p>
            <a:r>
              <a:rPr lang="en-US" dirty="0"/>
              <a:t>13 years prior to COOL implementation, returns averaged 		-$14.96</a:t>
            </a:r>
          </a:p>
          <a:p>
            <a:r>
              <a:rPr lang="en-US" dirty="0"/>
              <a:t>4 years during partial COOL implementation, returns averaged	  $31.87</a:t>
            </a:r>
          </a:p>
          <a:p>
            <a:r>
              <a:rPr lang="en-US" dirty="0"/>
              <a:t>3 years during full COOL implementation, returns averaged		$284.23</a:t>
            </a:r>
          </a:p>
          <a:p>
            <a:r>
              <a:rPr lang="en-US" dirty="0"/>
              <a:t>2 years after COOL repeal, returns averaged			$101.57</a:t>
            </a:r>
          </a:p>
          <a:p>
            <a:endParaRPr lang="en-US" dirty="0"/>
          </a:p>
          <a:p>
            <a:r>
              <a:rPr lang="en-US" dirty="0"/>
              <a:t>Average producer returns have fallen 64% since the repeal of COOL</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17</a:t>
            </a:fld>
            <a:endParaRPr lang="en-US" altLang="en-US"/>
          </a:p>
        </p:txBody>
      </p:sp>
    </p:spTree>
    <p:extLst>
      <p:ext uri="{BB962C8B-B14F-4D97-AF65-F5344CB8AC3E}">
        <p14:creationId xmlns:p14="http://schemas.microsoft.com/office/powerpoint/2010/main" val="3616195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U.S. Department of Agriculture has not provided any new data regarding ranch numbers since 2012, so we probably have far fewer ranches today than we did five years ago in 2012.. </a:t>
            </a:r>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18</a:t>
            </a:fld>
            <a:endParaRPr lang="en-US" altLang="en-US"/>
          </a:p>
        </p:txBody>
      </p:sp>
    </p:spTree>
    <p:extLst>
      <p:ext uri="{BB962C8B-B14F-4D97-AF65-F5344CB8AC3E}">
        <p14:creationId xmlns:p14="http://schemas.microsoft.com/office/powerpoint/2010/main" val="156490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the growing trade deficit and unfair trade practices (e.g., disallowing U.S. producers to distinguish their exclusively U.S. product in the marketplace), the U.S. cattle industry – the largest segment of American agriculture, is shrinking fast.  Recently, in 2014-15, the U.S. mother cow herd fell to the lowest level in over 70 years, and well below pre-NAFTA levels.</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19</a:t>
            </a:fld>
            <a:endParaRPr lang="en-US" altLang="en-US"/>
          </a:p>
        </p:txBody>
      </p:sp>
    </p:spTree>
    <p:extLst>
      <p:ext uri="{BB962C8B-B14F-4D97-AF65-F5344CB8AC3E}">
        <p14:creationId xmlns:p14="http://schemas.microsoft.com/office/powerpoint/2010/main" val="147817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651044B-D689-4850-8803-3E890E140641}"/>
              </a:ext>
            </a:extLst>
          </p:cNvPr>
          <p:cNvSpPr>
            <a:spLocks noGrp="1" noRot="1" noChangeAspect="1" noTextEdit="1"/>
          </p:cNvSpPr>
          <p:nvPr>
            <p:ph type="sldImg"/>
          </p:nvPr>
        </p:nvSpPr>
        <p:spPr>
          <a:ln/>
        </p:spPr>
      </p:sp>
      <p:sp>
        <p:nvSpPr>
          <p:cNvPr id="17411" name="Notes Placeholder 2">
            <a:extLst>
              <a:ext uri="{FF2B5EF4-FFF2-40B4-BE49-F238E27FC236}">
                <a16:creationId xmlns:a16="http://schemas.microsoft.com/office/drawing/2014/main" id="{48F72A24-058B-45E9-BD99-C0CFEDF1AB7E}"/>
              </a:ext>
            </a:extLst>
          </p:cNvPr>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For comparison, whereas the sheep industry was decimated by imported carcasses that were $55 cheaper than domestic carcasses, the difference between prices for domestic live cattle and live cattle in countries from which beef and/or cattle is imported into the U.S. is much greater.  As the chart above reveals, Canadian cattle are typically priced below domestic cattle, a practice that lowers the value of domestic cattle when those cheaper cattle are imported into the United States.  For example, in 2016, heavy steers in Canada were priced about $60 per head cheaper than comparable domestic cattle, which contributed to the depressed prices that U.S. cattle producers received that year. The price difference between U.S. and Uruguayan and Brazilian cattle, for example, is much greater. In 2016, Brazilian cattle were priced more than $500 less per head than domestic cattle.  Despite this significant price disparity between domestic and imported cattle; and, consequently, between domestic and imported beef, the corporate-aligned beef lobbyists oppose mandatory Country of Origin Labeling (COOL), which is necessary to enable domestic producers to compete against this growing tide of cheaper, though undifferentiated products imported from Canada, Mexico, and elsewhere.</a:t>
            </a:r>
          </a:p>
        </p:txBody>
      </p:sp>
      <p:sp>
        <p:nvSpPr>
          <p:cNvPr id="17412" name="Slide Number Placeholder 3">
            <a:extLst>
              <a:ext uri="{FF2B5EF4-FFF2-40B4-BE49-F238E27FC236}">
                <a16:creationId xmlns:a16="http://schemas.microsoft.com/office/drawing/2014/main" id="{185EEE19-B982-430B-A0B2-0207E8494134}"/>
              </a:ext>
            </a:extLst>
          </p:cNvPr>
          <p:cNvSpPr>
            <a:spLocks noGrp="1"/>
          </p:cNvSpPr>
          <p:nvPr>
            <p:ph type="sldNum" sz="quarter" idx="5"/>
          </p:nvPr>
        </p:nvSpPr>
        <p:spPr>
          <a:noFill/>
        </p:spPr>
        <p:txBody>
          <a:bodyPr/>
          <a:lstStyle>
            <a:lvl1pPr defTabSz="934293">
              <a:spcBef>
                <a:spcPct val="30000"/>
              </a:spcBef>
              <a:defRPr sz="1200">
                <a:solidFill>
                  <a:schemeClr val="tx1"/>
                </a:solidFill>
                <a:latin typeface="Arial" panose="020B0604020202020204" pitchFamily="34" charset="0"/>
                <a:cs typeface="Arial" panose="020B0604020202020204" pitchFamily="34" charset="0"/>
              </a:defRPr>
            </a:lvl1pPr>
            <a:lvl2pPr marL="764421" indent="-294008" defTabSz="934293">
              <a:spcBef>
                <a:spcPct val="30000"/>
              </a:spcBef>
              <a:defRPr sz="1200">
                <a:solidFill>
                  <a:schemeClr val="tx1"/>
                </a:solidFill>
                <a:latin typeface="Arial" panose="020B0604020202020204" pitchFamily="34" charset="0"/>
                <a:cs typeface="Arial" panose="020B0604020202020204" pitchFamily="34" charset="0"/>
              </a:defRPr>
            </a:lvl2pPr>
            <a:lvl3pPr marL="1176033" indent="-235207" defTabSz="934293">
              <a:spcBef>
                <a:spcPct val="30000"/>
              </a:spcBef>
              <a:defRPr sz="1200">
                <a:solidFill>
                  <a:schemeClr val="tx1"/>
                </a:solidFill>
                <a:latin typeface="Arial" panose="020B0604020202020204" pitchFamily="34" charset="0"/>
                <a:cs typeface="Arial" panose="020B0604020202020204" pitchFamily="34" charset="0"/>
              </a:defRPr>
            </a:lvl3pPr>
            <a:lvl4pPr marL="1646446" indent="-235207" defTabSz="934293">
              <a:spcBef>
                <a:spcPct val="30000"/>
              </a:spcBef>
              <a:defRPr sz="1200">
                <a:solidFill>
                  <a:schemeClr val="tx1"/>
                </a:solidFill>
                <a:latin typeface="Arial" panose="020B0604020202020204" pitchFamily="34" charset="0"/>
                <a:cs typeface="Arial" panose="020B0604020202020204" pitchFamily="34" charset="0"/>
              </a:defRPr>
            </a:lvl4pPr>
            <a:lvl5pPr marL="2116859" indent="-235207" defTabSz="934293">
              <a:spcBef>
                <a:spcPct val="30000"/>
              </a:spcBef>
              <a:defRPr sz="1200">
                <a:solidFill>
                  <a:schemeClr val="tx1"/>
                </a:solidFill>
                <a:latin typeface="Arial" panose="020B0604020202020204" pitchFamily="34" charset="0"/>
                <a:cs typeface="Arial" panose="020B0604020202020204" pitchFamily="34" charset="0"/>
              </a:defRPr>
            </a:lvl5pPr>
            <a:lvl6pPr marL="2587272" indent="-235207" defTabSz="93429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57685" indent="-235207" defTabSz="93429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28098" indent="-235207" defTabSz="93429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998511" indent="-235207" defTabSz="93429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4CD59E8-3D47-4F06-A540-3008DFFAEEC0}"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63099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2014 and 2015, the production of domestic beef fell to the lowest level in over two decades.  Not since 1993, the year before NAFTA was implemented, had the U.S. produced such a small volume of beef.  As indicated by this chart, consumer beef prices were driven to record highs during NAFTA.</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21</a:t>
            </a:fld>
            <a:endParaRPr lang="en-US" altLang="en-US"/>
          </a:p>
        </p:txBody>
      </p:sp>
    </p:spTree>
    <p:extLst>
      <p:ext uri="{BB962C8B-B14F-4D97-AF65-F5344CB8AC3E}">
        <p14:creationId xmlns:p14="http://schemas.microsoft.com/office/powerpoint/2010/main" val="1282412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the beef cartel is relying more and more on imported</a:t>
            </a:r>
            <a:r>
              <a:rPr lang="en-US" baseline="0" dirty="0"/>
              <a:t> beef and cattle to satisfy domestic beef consumption. As revealed by the next slide, today’s cattle ranching industry is where the sheep ranching industry was in the early- to mid-90s.  And now our sheep industry is decimated.  </a:t>
            </a:r>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22</a:t>
            </a:fld>
            <a:endParaRPr lang="en-US" altLang="en-US"/>
          </a:p>
        </p:txBody>
      </p:sp>
    </p:spTree>
    <p:extLst>
      <p:ext uri="{BB962C8B-B14F-4D97-AF65-F5344CB8AC3E}">
        <p14:creationId xmlns:p14="http://schemas.microsoft.com/office/powerpoint/2010/main" val="3518798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dirty="0">
                <a:latin typeface="Arial" panose="020B0604020202020204" pitchFamily="34" charset="0"/>
                <a:cs typeface="Arial" panose="020B0604020202020204" pitchFamily="34" charset="0"/>
              </a:rPr>
              <a:t>When supplies tight, packers compete.  </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We suspect packers are colluding with retailers:  reduce demand for beef, clear increased production of pork and poultry.</a:t>
            </a:r>
          </a:p>
          <a:p>
            <a:endParaRPr lang="en-US" altLang="en-US"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October 2017: Producer Share 43%, Retailer Share 47%, Packer Share 10% </a:t>
            </a:r>
          </a:p>
        </p:txBody>
      </p:sp>
      <p:sp>
        <p:nvSpPr>
          <p:cNvPr id="34820" name="Slide Number Placeholder 3"/>
          <p:cNvSpPr>
            <a:spLocks noGrp="1"/>
          </p:cNvSpPr>
          <p:nvPr>
            <p:ph type="sldNum" sz="quarter" idx="5"/>
          </p:nvPr>
        </p:nvSpPr>
        <p:spPr>
          <a:noFill/>
        </p:spPr>
        <p:txBody>
          <a:bodyPr/>
          <a:lstStyle>
            <a:lvl1pPr defTabSz="962415">
              <a:defRPr>
                <a:solidFill>
                  <a:schemeClr val="tx1"/>
                </a:solidFill>
                <a:latin typeface="Times New Roman" panose="02020603050405020304" pitchFamily="18" charset="0"/>
                <a:cs typeface="Arial" panose="020B0604020202020204" pitchFamily="34" charset="0"/>
              </a:defRPr>
            </a:lvl1pPr>
            <a:lvl2pPr marL="787431" indent="-302858" defTabSz="962415">
              <a:defRPr>
                <a:solidFill>
                  <a:schemeClr val="tx1"/>
                </a:solidFill>
                <a:latin typeface="Times New Roman" panose="02020603050405020304" pitchFamily="18" charset="0"/>
                <a:cs typeface="Arial" panose="020B0604020202020204" pitchFamily="34" charset="0"/>
              </a:defRPr>
            </a:lvl2pPr>
            <a:lvl3pPr marL="1211431" indent="-242286" defTabSz="962415">
              <a:defRPr>
                <a:solidFill>
                  <a:schemeClr val="tx1"/>
                </a:solidFill>
                <a:latin typeface="Times New Roman" panose="02020603050405020304" pitchFamily="18" charset="0"/>
                <a:cs typeface="Arial" panose="020B0604020202020204" pitchFamily="34" charset="0"/>
              </a:defRPr>
            </a:lvl3pPr>
            <a:lvl4pPr marL="1696004" indent="-242286" defTabSz="962415">
              <a:defRPr>
                <a:solidFill>
                  <a:schemeClr val="tx1"/>
                </a:solidFill>
                <a:latin typeface="Times New Roman" panose="02020603050405020304" pitchFamily="18" charset="0"/>
                <a:cs typeface="Arial" panose="020B0604020202020204" pitchFamily="34" charset="0"/>
              </a:defRPr>
            </a:lvl4pPr>
            <a:lvl5pPr marL="2180577" indent="-242286" defTabSz="962415">
              <a:defRPr>
                <a:solidFill>
                  <a:schemeClr val="tx1"/>
                </a:solidFill>
                <a:latin typeface="Times New Roman" panose="02020603050405020304" pitchFamily="18" charset="0"/>
                <a:cs typeface="Arial" panose="020B0604020202020204" pitchFamily="34" charset="0"/>
              </a:defRPr>
            </a:lvl5pPr>
            <a:lvl6pPr marL="2665148" indent="-242286" defTabSz="96241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3149721" indent="-242286" defTabSz="96241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634294" indent="-242286" defTabSz="96241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4118867" indent="-242286" defTabSz="962415"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fld id="{B99AEBC4-DD7D-49C1-85D1-8FD1F0547CC1}" type="slidenum">
              <a:rPr lang="en-US" altLang="en-US" smtClean="0">
                <a:latin typeface="Arial" panose="020B0604020202020204" pitchFamily="34" charset="0"/>
              </a:rPr>
              <a:pPr/>
              <a:t>24</a:t>
            </a:fld>
            <a:endParaRPr lang="en-US" altLang="en-US">
              <a:latin typeface="Arial" panose="020B0604020202020204" pitchFamily="34" charset="0"/>
            </a:endParaRPr>
          </a:p>
        </p:txBody>
      </p:sp>
    </p:spTree>
    <p:extLst>
      <p:ext uri="{BB962C8B-B14F-4D97-AF65-F5344CB8AC3E}">
        <p14:creationId xmlns:p14="http://schemas.microsoft.com/office/powerpoint/2010/main" val="76174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25</a:t>
            </a:fld>
            <a:endParaRPr lang="en-US" altLang="en-US"/>
          </a:p>
        </p:txBody>
      </p:sp>
    </p:spTree>
    <p:extLst>
      <p:ext uri="{BB962C8B-B14F-4D97-AF65-F5344CB8AC3E}">
        <p14:creationId xmlns:p14="http://schemas.microsoft.com/office/powerpoint/2010/main" val="129679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prices are where they were 7 and 8 years ago.</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2</a:t>
            </a:fld>
            <a:endParaRPr lang="en-US" altLang="en-US"/>
          </a:p>
        </p:txBody>
      </p:sp>
    </p:spTree>
    <p:extLst>
      <p:ext uri="{BB962C8B-B14F-4D97-AF65-F5344CB8AC3E}">
        <p14:creationId xmlns:p14="http://schemas.microsoft.com/office/powerpoint/2010/main" val="631351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26</a:t>
            </a:fld>
            <a:endParaRPr lang="en-US" altLang="en-US"/>
          </a:p>
        </p:txBody>
      </p:sp>
    </p:spTree>
    <p:extLst>
      <p:ext uri="{BB962C8B-B14F-4D97-AF65-F5344CB8AC3E}">
        <p14:creationId xmlns:p14="http://schemas.microsoft.com/office/powerpoint/2010/main" val="12733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27</a:t>
            </a:fld>
            <a:endParaRPr lang="en-US" altLang="en-US"/>
          </a:p>
        </p:txBody>
      </p:sp>
    </p:spTree>
    <p:extLst>
      <p:ext uri="{BB962C8B-B14F-4D97-AF65-F5344CB8AC3E}">
        <p14:creationId xmlns:p14="http://schemas.microsoft.com/office/powerpoint/2010/main" val="4124162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p:spPr>
        <p:txBody>
          <a:bodyPr/>
          <a:lstStyle/>
          <a:p>
            <a:endParaRPr lang="en-US" altLang="en-US">
              <a:latin typeface="Arial" panose="020B0604020202020204" pitchFamily="34" charset="0"/>
              <a:cs typeface="Arial" panose="020B0604020202020204" pitchFamily="34" charset="0"/>
            </a:endParaRPr>
          </a:p>
        </p:txBody>
      </p:sp>
      <p:sp>
        <p:nvSpPr>
          <p:cNvPr id="89092" name="Slide Number Placeholder 3"/>
          <p:cNvSpPr>
            <a:spLocks noGrp="1"/>
          </p:cNvSpPr>
          <p:nvPr>
            <p:ph type="sldNum" sz="quarter" idx="5"/>
          </p:nvPr>
        </p:nvSpPr>
        <p:spPr>
          <a:noFill/>
        </p:spPr>
        <p:txBody>
          <a:bodyPr/>
          <a:lstStyle>
            <a:lvl1pPr defTabSz="90805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62CF2E5-8A9B-481E-A72F-F093E5A12804}" type="slidenum">
              <a:rPr lang="en-US" altLang="en-US" smtClean="0"/>
              <a:pPr>
                <a:spcBef>
                  <a:spcPct val="0"/>
                </a:spcBef>
              </a:pPr>
              <a:t>30</a:t>
            </a:fld>
            <a:endParaRPr lang="en-US" altLang="en-US"/>
          </a:p>
        </p:txBody>
      </p:sp>
    </p:spTree>
    <p:extLst>
      <p:ext uri="{BB962C8B-B14F-4D97-AF65-F5344CB8AC3E}">
        <p14:creationId xmlns:p14="http://schemas.microsoft.com/office/powerpoint/2010/main" val="998071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2004-2016</a:t>
            </a:r>
          </a:p>
        </p:txBody>
      </p:sp>
      <p:sp>
        <p:nvSpPr>
          <p:cNvPr id="56324" name="Slide Number Placeholder 3"/>
          <p:cNvSpPr>
            <a:spLocks noGrp="1"/>
          </p:cNvSpPr>
          <p:nvPr>
            <p:ph type="sldNum" sz="quarter" idx="5"/>
          </p:nvPr>
        </p:nvSpPr>
        <p:spPr>
          <a:noFill/>
        </p:spPr>
        <p:txBody>
          <a:bodyPr/>
          <a:lstStyle>
            <a:lvl1pPr defTabSz="962415">
              <a:spcBef>
                <a:spcPct val="30000"/>
              </a:spcBef>
              <a:defRPr sz="1200">
                <a:solidFill>
                  <a:schemeClr val="tx1"/>
                </a:solidFill>
                <a:latin typeface="Arial" panose="020B0604020202020204" pitchFamily="34" charset="0"/>
                <a:cs typeface="Arial" panose="020B0604020202020204" pitchFamily="34" charset="0"/>
              </a:defRPr>
            </a:lvl1pPr>
            <a:lvl2pPr marL="787431" indent="-302858" defTabSz="962415">
              <a:spcBef>
                <a:spcPct val="30000"/>
              </a:spcBef>
              <a:defRPr sz="1200">
                <a:solidFill>
                  <a:schemeClr val="tx1"/>
                </a:solidFill>
                <a:latin typeface="Arial" panose="020B0604020202020204" pitchFamily="34" charset="0"/>
                <a:cs typeface="Arial" panose="020B0604020202020204" pitchFamily="34" charset="0"/>
              </a:defRPr>
            </a:lvl2pPr>
            <a:lvl3pPr marL="1211431" indent="-242286" defTabSz="962415">
              <a:spcBef>
                <a:spcPct val="30000"/>
              </a:spcBef>
              <a:defRPr sz="1200">
                <a:solidFill>
                  <a:schemeClr val="tx1"/>
                </a:solidFill>
                <a:latin typeface="Arial" panose="020B0604020202020204" pitchFamily="34" charset="0"/>
                <a:cs typeface="Arial" panose="020B0604020202020204" pitchFamily="34" charset="0"/>
              </a:defRPr>
            </a:lvl3pPr>
            <a:lvl4pPr marL="1696004" indent="-242286" defTabSz="962415">
              <a:spcBef>
                <a:spcPct val="30000"/>
              </a:spcBef>
              <a:defRPr sz="1200">
                <a:solidFill>
                  <a:schemeClr val="tx1"/>
                </a:solidFill>
                <a:latin typeface="Arial" panose="020B0604020202020204" pitchFamily="34" charset="0"/>
                <a:cs typeface="Arial" panose="020B0604020202020204" pitchFamily="34" charset="0"/>
              </a:defRPr>
            </a:lvl4pPr>
            <a:lvl5pPr marL="2180577" indent="-242286" defTabSz="962415">
              <a:spcBef>
                <a:spcPct val="30000"/>
              </a:spcBef>
              <a:defRPr sz="1200">
                <a:solidFill>
                  <a:schemeClr val="tx1"/>
                </a:solidFill>
                <a:latin typeface="Arial" panose="020B0604020202020204" pitchFamily="34" charset="0"/>
                <a:cs typeface="Arial" panose="020B0604020202020204" pitchFamily="34" charset="0"/>
              </a:defRPr>
            </a:lvl5pPr>
            <a:lvl6pPr marL="2665148"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149721"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634294"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118867" indent="-242286" defTabSz="96241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39A7850-7D09-48D7-9147-C93828488E0F}" type="slidenum">
              <a:rPr lang="en-US" altLang="en-US" smtClean="0"/>
              <a:pPr>
                <a:spcBef>
                  <a:spcPct val="0"/>
                </a:spcBef>
              </a:pPr>
              <a:t>31</a:t>
            </a:fld>
            <a:endParaRPr lang="en-US" altLang="en-US"/>
          </a:p>
        </p:txBody>
      </p:sp>
    </p:spTree>
    <p:extLst>
      <p:ext uri="{BB962C8B-B14F-4D97-AF65-F5344CB8AC3E}">
        <p14:creationId xmlns:p14="http://schemas.microsoft.com/office/powerpoint/2010/main" val="1748696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2009 JBS accused of Bribery.  Judge freezes some of JBS’ assets</a:t>
            </a:r>
          </a:p>
          <a:p>
            <a:endParaRPr lang="en-US" altLang="en-US">
              <a:latin typeface="Arial" panose="020B0604020202020204" pitchFamily="34" charset="0"/>
              <a:cs typeface="Arial" panose="020B0604020202020204" pitchFamily="34" charset="0"/>
            </a:endParaRPr>
          </a:p>
        </p:txBody>
      </p:sp>
      <p:sp>
        <p:nvSpPr>
          <p:cNvPr id="32772" name="Slide Number Placeholder 3"/>
          <p:cNvSpPr>
            <a:spLocks noGrp="1"/>
          </p:cNvSpPr>
          <p:nvPr>
            <p:ph type="sldNum" sz="quarter" idx="5"/>
          </p:nvPr>
        </p:nvSpPr>
        <p:spPr>
          <a:noFill/>
        </p:spPr>
        <p:txBody>
          <a:bodyPr/>
          <a:lstStyle>
            <a:lvl1pPr defTabSz="908050">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080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0805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0805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0805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0805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705AD5-DCC8-427F-A152-10FE81964882}" type="slidenum">
              <a:rPr lang="en-US" altLang="en-US" smtClean="0"/>
              <a:pPr>
                <a:spcBef>
                  <a:spcPct val="0"/>
                </a:spcBef>
              </a:pPr>
              <a:t>38</a:t>
            </a:fld>
            <a:endParaRPr lang="en-US" altLang="en-US"/>
          </a:p>
        </p:txBody>
      </p:sp>
    </p:spTree>
    <p:extLst>
      <p:ext uri="{BB962C8B-B14F-4D97-AF65-F5344CB8AC3E}">
        <p14:creationId xmlns:p14="http://schemas.microsoft.com/office/powerpoint/2010/main" val="3281513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April Contract went off at about $124.  June closed at about $106,  an $18 per cwt reduction.</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3</a:t>
            </a:fld>
            <a:endParaRPr lang="en-US" altLang="en-US"/>
          </a:p>
        </p:txBody>
      </p:sp>
    </p:spTree>
    <p:extLst>
      <p:ext uri="{BB962C8B-B14F-4D97-AF65-F5344CB8AC3E}">
        <p14:creationId xmlns:p14="http://schemas.microsoft.com/office/powerpoint/2010/main" val="252022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4</a:t>
            </a:fld>
            <a:endParaRPr lang="en-US" altLang="en-US"/>
          </a:p>
        </p:txBody>
      </p:sp>
    </p:spTree>
    <p:extLst>
      <p:ext uri="{BB962C8B-B14F-4D97-AF65-F5344CB8AC3E}">
        <p14:creationId xmlns:p14="http://schemas.microsoft.com/office/powerpoint/2010/main" val="59638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rPr>
              <a:t>Packer margins increased an average of $163 per head after COOL repeal.  </a:t>
            </a:r>
            <a:r>
              <a:rPr lang="en-US" sz="1200" dirty="0">
                <a:solidFill>
                  <a:srgbClr val="000000"/>
                </a:solidFill>
                <a:effectLst/>
                <a:latin typeface="Symbol" panose="05050102010706020507" pitchFamily="18" charset="2"/>
                <a:ea typeface="Calibri" panose="020F0502020204030204" pitchFamily="34" charset="0"/>
                <a:cs typeface="Calibri" panose="020F0502020204030204" pitchFamily="34" charset="0"/>
              </a:rPr>
              <a:t>r </a:t>
            </a:r>
            <a:r>
              <a:rPr lang="en-US" sz="1200" dirty="0">
                <a:effectLst/>
                <a:latin typeface="Calibri" panose="020F0502020204030204" pitchFamily="34" charset="0"/>
                <a:ea typeface="Calibri" panose="020F0502020204030204" pitchFamily="34" charset="0"/>
              </a:rPr>
              <a:t>&lt; 0.01 means that at the 99 percent confidence level the difference in the average value of the Per Head Packer Margins is not random or did not occur by chance, but is attributable to a specific cause. In this case the USDA stopping enforcement of COOL.</a:t>
            </a:r>
            <a:endParaRPr lang="en-US" dirty="0"/>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6</a:t>
            </a:fld>
            <a:endParaRPr lang="en-US" altLang="en-US"/>
          </a:p>
        </p:txBody>
      </p:sp>
    </p:spTree>
    <p:extLst>
      <p:ext uri="{BB962C8B-B14F-4D97-AF65-F5344CB8AC3E}">
        <p14:creationId xmlns:p14="http://schemas.microsoft.com/office/powerpoint/2010/main" val="59921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8</a:t>
            </a:fld>
            <a:endParaRPr lang="en-US" altLang="en-US"/>
          </a:p>
        </p:txBody>
      </p:sp>
    </p:spTree>
    <p:extLst>
      <p:ext uri="{BB962C8B-B14F-4D97-AF65-F5344CB8AC3E}">
        <p14:creationId xmlns:p14="http://schemas.microsoft.com/office/powerpoint/2010/main" val="135388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Feedlots are paying a higher than competitive price for lighter weight calves for feeding.  But finished cattle prices remain depressed.  This is uneconomical for feeders who do not have sweetheart deals with the packers, forcing an exodus of smaller feeders. </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9</a:t>
            </a:fld>
            <a:endParaRPr lang="en-US" altLang="en-US"/>
          </a:p>
        </p:txBody>
      </p:sp>
    </p:spTree>
    <p:extLst>
      <p:ext uri="{BB962C8B-B14F-4D97-AF65-F5344CB8AC3E}">
        <p14:creationId xmlns:p14="http://schemas.microsoft.com/office/powerpoint/2010/main" val="4118240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NAFTA, 75 percent of all U.S. feedlot operations have disappeared, meaning there are nearly 84,000 fewer buyers to purchase the 25 million cattle that are raised each year by the 729,000 widely dispersed independent U.S. cattle farmers and ranchers.  </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10</a:t>
            </a:fld>
            <a:endParaRPr lang="en-US" altLang="en-US"/>
          </a:p>
        </p:txBody>
      </p:sp>
    </p:spTree>
    <p:extLst>
      <p:ext uri="{BB962C8B-B14F-4D97-AF65-F5344CB8AC3E}">
        <p14:creationId xmlns:p14="http://schemas.microsoft.com/office/powerpoint/2010/main" val="3521239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USDA data explain why the U.S. has lost 75 percent of its feedlots.  For 18 years, USDA data show the average return to cattle feeders in the U.S. was a negative $19.38 per head per month – for 18 years!  It is amazing there are any feedlots remaining in the U.S.</a:t>
            </a:r>
          </a:p>
        </p:txBody>
      </p:sp>
      <p:sp>
        <p:nvSpPr>
          <p:cNvPr id="4" name="Slide Number Placeholder 3"/>
          <p:cNvSpPr>
            <a:spLocks noGrp="1"/>
          </p:cNvSpPr>
          <p:nvPr>
            <p:ph type="sldNum" sz="quarter" idx="10"/>
          </p:nvPr>
        </p:nvSpPr>
        <p:spPr/>
        <p:txBody>
          <a:bodyPr/>
          <a:lstStyle/>
          <a:p>
            <a:pPr>
              <a:defRPr/>
            </a:pPr>
            <a:fld id="{65E01B21-9614-4002-8CAA-871C7A1D258F}" type="slidenum">
              <a:rPr lang="en-US" altLang="en-US" smtClean="0"/>
              <a:pPr>
                <a:defRPr/>
              </a:pPr>
              <a:t>11</a:t>
            </a:fld>
            <a:endParaRPr lang="en-US" altLang="en-US"/>
          </a:p>
        </p:txBody>
      </p:sp>
    </p:spTree>
    <p:extLst>
      <p:ext uri="{BB962C8B-B14F-4D97-AF65-F5344CB8AC3E}">
        <p14:creationId xmlns:p14="http://schemas.microsoft.com/office/powerpoint/2010/main" val="1969087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09192F1-533C-489F-92EC-A638264837CE}" type="slidenum">
              <a:rPr lang="en-US" altLang="en-US"/>
              <a:pPr>
                <a:defRPr/>
              </a:pPr>
              <a:t>‹#›</a:t>
            </a:fld>
            <a:endParaRPr lang="en-US" altLang="en-US"/>
          </a:p>
        </p:txBody>
      </p:sp>
    </p:spTree>
    <p:extLst>
      <p:ext uri="{BB962C8B-B14F-4D97-AF65-F5344CB8AC3E}">
        <p14:creationId xmlns:p14="http://schemas.microsoft.com/office/powerpoint/2010/main" val="113035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049E52-074B-4D93-AB3B-8C602A5CCF33}" type="slidenum">
              <a:rPr lang="en-US" altLang="en-US"/>
              <a:pPr>
                <a:defRPr/>
              </a:pPr>
              <a:t>‹#›</a:t>
            </a:fld>
            <a:endParaRPr lang="en-US" altLang="en-US"/>
          </a:p>
        </p:txBody>
      </p:sp>
    </p:spTree>
    <p:extLst>
      <p:ext uri="{BB962C8B-B14F-4D97-AF65-F5344CB8AC3E}">
        <p14:creationId xmlns:p14="http://schemas.microsoft.com/office/powerpoint/2010/main" val="2549107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46DC063-C226-488F-8053-7F3044168270}" type="slidenum">
              <a:rPr lang="en-US" altLang="en-US"/>
              <a:pPr>
                <a:defRPr/>
              </a:pPr>
              <a:t>‹#›</a:t>
            </a:fld>
            <a:endParaRPr lang="en-US" altLang="en-US"/>
          </a:p>
        </p:txBody>
      </p:sp>
    </p:spTree>
    <p:extLst>
      <p:ext uri="{BB962C8B-B14F-4D97-AF65-F5344CB8AC3E}">
        <p14:creationId xmlns:p14="http://schemas.microsoft.com/office/powerpoint/2010/main" val="4179344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F8BAB6A-E27E-43EE-9C70-EF6CC7771E8F}" type="slidenum">
              <a:rPr lang="en-US" altLang="en-US"/>
              <a:pPr>
                <a:defRPr/>
              </a:pPr>
              <a:t>‹#›</a:t>
            </a:fld>
            <a:endParaRPr lang="en-US" altLang="en-US"/>
          </a:p>
        </p:txBody>
      </p:sp>
    </p:spTree>
    <p:extLst>
      <p:ext uri="{BB962C8B-B14F-4D97-AF65-F5344CB8AC3E}">
        <p14:creationId xmlns:p14="http://schemas.microsoft.com/office/powerpoint/2010/main" val="29597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5F8D31-02A4-407A-A600-08C0023C17F8}" type="slidenum">
              <a:rPr lang="en-US" altLang="en-US"/>
              <a:pPr>
                <a:defRPr/>
              </a:pPr>
              <a:t>‹#›</a:t>
            </a:fld>
            <a:endParaRPr lang="en-US" altLang="en-US"/>
          </a:p>
        </p:txBody>
      </p:sp>
    </p:spTree>
    <p:extLst>
      <p:ext uri="{BB962C8B-B14F-4D97-AF65-F5344CB8AC3E}">
        <p14:creationId xmlns:p14="http://schemas.microsoft.com/office/powerpoint/2010/main" val="923875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C2798A-23E8-471F-BF22-2CB109939456}" type="slidenum">
              <a:rPr lang="en-US" altLang="en-US"/>
              <a:pPr>
                <a:defRPr/>
              </a:pPr>
              <a:t>‹#›</a:t>
            </a:fld>
            <a:endParaRPr lang="en-US" altLang="en-US"/>
          </a:p>
        </p:txBody>
      </p:sp>
    </p:spTree>
    <p:extLst>
      <p:ext uri="{BB962C8B-B14F-4D97-AF65-F5344CB8AC3E}">
        <p14:creationId xmlns:p14="http://schemas.microsoft.com/office/powerpoint/2010/main" val="180720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CF38800-5868-4CB9-9085-61161103DD84}" type="slidenum">
              <a:rPr lang="en-US" altLang="en-US"/>
              <a:pPr>
                <a:defRPr/>
              </a:pPr>
              <a:t>‹#›</a:t>
            </a:fld>
            <a:endParaRPr lang="en-US" altLang="en-US"/>
          </a:p>
        </p:txBody>
      </p:sp>
    </p:spTree>
    <p:extLst>
      <p:ext uri="{BB962C8B-B14F-4D97-AF65-F5344CB8AC3E}">
        <p14:creationId xmlns:p14="http://schemas.microsoft.com/office/powerpoint/2010/main" val="4077783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1AE1CBD-0881-4AB3-A7E4-1DFF4BC8F672}" type="slidenum">
              <a:rPr lang="en-US" altLang="en-US"/>
              <a:pPr>
                <a:defRPr/>
              </a:pPr>
              <a:t>‹#›</a:t>
            </a:fld>
            <a:endParaRPr lang="en-US" altLang="en-US"/>
          </a:p>
        </p:txBody>
      </p:sp>
    </p:spTree>
    <p:extLst>
      <p:ext uri="{BB962C8B-B14F-4D97-AF65-F5344CB8AC3E}">
        <p14:creationId xmlns:p14="http://schemas.microsoft.com/office/powerpoint/2010/main" val="389694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084576A-2B98-48FC-8B5F-C43BD8E586A5}" type="slidenum">
              <a:rPr lang="en-US" altLang="en-US"/>
              <a:pPr>
                <a:defRPr/>
              </a:pPr>
              <a:t>‹#›</a:t>
            </a:fld>
            <a:endParaRPr lang="en-US" altLang="en-US"/>
          </a:p>
        </p:txBody>
      </p:sp>
    </p:spTree>
    <p:extLst>
      <p:ext uri="{BB962C8B-B14F-4D97-AF65-F5344CB8AC3E}">
        <p14:creationId xmlns:p14="http://schemas.microsoft.com/office/powerpoint/2010/main" val="89744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4F0236C-AB91-4DA3-BD4D-963DAD1EB912}" type="slidenum">
              <a:rPr lang="en-US" altLang="en-US"/>
              <a:pPr>
                <a:defRPr/>
              </a:pPr>
              <a:t>‹#›</a:t>
            </a:fld>
            <a:endParaRPr lang="en-US" altLang="en-US"/>
          </a:p>
        </p:txBody>
      </p:sp>
    </p:spTree>
    <p:extLst>
      <p:ext uri="{BB962C8B-B14F-4D97-AF65-F5344CB8AC3E}">
        <p14:creationId xmlns:p14="http://schemas.microsoft.com/office/powerpoint/2010/main" val="237246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31DE08E-E184-4A8D-B418-EBFB8F653477}" type="slidenum">
              <a:rPr lang="en-US" altLang="en-US"/>
              <a:pPr>
                <a:defRPr/>
              </a:pPr>
              <a:t>‹#›</a:t>
            </a:fld>
            <a:endParaRPr lang="en-US" altLang="en-US"/>
          </a:p>
        </p:txBody>
      </p:sp>
    </p:spTree>
    <p:extLst>
      <p:ext uri="{BB962C8B-B14F-4D97-AF65-F5344CB8AC3E}">
        <p14:creationId xmlns:p14="http://schemas.microsoft.com/office/powerpoint/2010/main" val="211535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8708D2F-DD82-477B-906E-FA70FFD48FB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New RCALF logo 2c"/>
          <p:cNvPicPr>
            <a:picLocks noGrp="1" noChangeAspect="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a:xfrm>
            <a:off x="1042988" y="476250"/>
            <a:ext cx="6851650" cy="271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5"/>
          <p:cNvSpPr>
            <a:spLocks noGrp="1" noChangeArrowheads="1"/>
          </p:cNvSpPr>
          <p:nvPr>
            <p:ph type="subTitle" idx="1"/>
          </p:nvPr>
        </p:nvSpPr>
        <p:spPr>
          <a:xfrm>
            <a:off x="1371600" y="3429000"/>
            <a:ext cx="6400800" cy="2879725"/>
          </a:xfrm>
        </p:spPr>
        <p:txBody>
          <a:bodyPr/>
          <a:lstStyle/>
          <a:p>
            <a:pPr eaLnBrk="1" hangingPunct="1">
              <a:lnSpc>
                <a:spcPct val="80000"/>
              </a:lnSpc>
            </a:pPr>
            <a:r>
              <a:rPr lang="en-US" altLang="en-US" b="1" dirty="0"/>
              <a:t>Why America Is Losing Its Ranches </a:t>
            </a:r>
          </a:p>
          <a:p>
            <a:pPr eaLnBrk="1" hangingPunct="1">
              <a:lnSpc>
                <a:spcPct val="80000"/>
              </a:lnSpc>
            </a:pPr>
            <a:endParaRPr lang="en-US" altLang="en-US" sz="1400" dirty="0"/>
          </a:p>
          <a:p>
            <a:pPr eaLnBrk="1" hangingPunct="1">
              <a:lnSpc>
                <a:spcPct val="80000"/>
              </a:lnSpc>
            </a:pPr>
            <a:r>
              <a:rPr lang="en-US" altLang="en-US" sz="1800" b="1" dirty="0"/>
              <a:t>Impacts of Lax Antitrust Enforcement </a:t>
            </a:r>
          </a:p>
          <a:p>
            <a:pPr eaLnBrk="1" hangingPunct="1">
              <a:lnSpc>
                <a:spcPct val="80000"/>
              </a:lnSpc>
            </a:pPr>
            <a:endParaRPr lang="en-US" altLang="en-US" sz="1400" dirty="0"/>
          </a:p>
          <a:p>
            <a:pPr eaLnBrk="1" hangingPunct="1">
              <a:lnSpc>
                <a:spcPct val="80000"/>
              </a:lnSpc>
            </a:pPr>
            <a:endParaRPr lang="en-US" altLang="en-US" sz="1800" dirty="0"/>
          </a:p>
          <a:p>
            <a:pPr eaLnBrk="1" hangingPunct="1">
              <a:lnSpc>
                <a:spcPct val="80000"/>
              </a:lnSpc>
            </a:pPr>
            <a:r>
              <a:rPr lang="en-US" altLang="en-US" sz="1800" dirty="0"/>
              <a:t>Bill Bullard, CEO</a:t>
            </a:r>
          </a:p>
          <a:p>
            <a:pPr eaLnBrk="1" hangingPunct="1">
              <a:lnSpc>
                <a:spcPct val="80000"/>
              </a:lnSpc>
            </a:pPr>
            <a:r>
              <a:rPr lang="en-US" altLang="en-US" sz="1800" dirty="0"/>
              <a:t>October 5,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FBD85-44F8-41A3-B053-5878A855388A}"/>
              </a:ext>
            </a:extLst>
          </p:cNvPr>
          <p:cNvPicPr>
            <a:picLocks noChangeAspect="1"/>
          </p:cNvPicPr>
          <p:nvPr/>
        </p:nvPicPr>
        <p:blipFill>
          <a:blip r:embed="rId3"/>
          <a:stretch>
            <a:fillRect/>
          </a:stretch>
        </p:blipFill>
        <p:spPr>
          <a:xfrm>
            <a:off x="280044" y="511811"/>
            <a:ext cx="8583912" cy="5834378"/>
          </a:xfrm>
          <a:prstGeom prst="rect">
            <a:avLst/>
          </a:prstGeom>
        </p:spPr>
      </p:pic>
    </p:spTree>
    <p:extLst>
      <p:ext uri="{BB962C8B-B14F-4D97-AF65-F5344CB8AC3E}">
        <p14:creationId xmlns:p14="http://schemas.microsoft.com/office/powerpoint/2010/main" val="2473234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813A30-1685-4CE1-80FA-231D6C619C8A}"/>
              </a:ext>
            </a:extLst>
          </p:cNvPr>
          <p:cNvPicPr>
            <a:picLocks noChangeAspect="1"/>
          </p:cNvPicPr>
          <p:nvPr/>
        </p:nvPicPr>
        <p:blipFill>
          <a:blip r:embed="rId3"/>
          <a:stretch>
            <a:fillRect/>
          </a:stretch>
        </p:blipFill>
        <p:spPr>
          <a:xfrm>
            <a:off x="280044" y="511811"/>
            <a:ext cx="8583912" cy="5834378"/>
          </a:xfrm>
          <a:prstGeom prst="rect">
            <a:avLst/>
          </a:prstGeom>
        </p:spPr>
      </p:pic>
    </p:spTree>
    <p:extLst>
      <p:ext uri="{BB962C8B-B14F-4D97-AF65-F5344CB8AC3E}">
        <p14:creationId xmlns:p14="http://schemas.microsoft.com/office/powerpoint/2010/main" val="2154588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Scenarios for Undue Preference or Advantage </a:t>
            </a:r>
          </a:p>
        </p:txBody>
      </p:sp>
      <p:sp>
        <p:nvSpPr>
          <p:cNvPr id="25603" name="Content Placeholder 2"/>
          <p:cNvSpPr>
            <a:spLocks noGrp="1"/>
          </p:cNvSpPr>
          <p:nvPr>
            <p:ph idx="1"/>
          </p:nvPr>
        </p:nvSpPr>
        <p:spPr/>
        <p:txBody>
          <a:bodyPr/>
          <a:lstStyle/>
          <a:p>
            <a:r>
              <a:rPr lang="en-US" altLang="en-US"/>
              <a:t>In return for a feedlot’s commitment of all its cattle:</a:t>
            </a:r>
          </a:p>
          <a:p>
            <a:pPr lvl="1"/>
            <a:r>
              <a:rPr lang="en-US" altLang="en-US" sz="2400"/>
              <a:t>packer promises to pay all costs plus $30 per head.</a:t>
            </a:r>
          </a:p>
          <a:p>
            <a:pPr lvl="1"/>
            <a:r>
              <a:rPr lang="en-US" altLang="en-US" sz="2400"/>
              <a:t>packer offers a stop-loss contract, promising no losses greater than $30 per head.</a:t>
            </a:r>
          </a:p>
          <a:p>
            <a:pPr lvl="1"/>
            <a:r>
              <a:rPr lang="en-US" altLang="en-US" sz="2400"/>
              <a:t>packer offers a $30 per head across-the-board payment not related to weight or quality. </a:t>
            </a:r>
          </a:p>
          <a:p>
            <a:pPr lvl="1"/>
            <a:r>
              <a:rPr lang="en-US" altLang="en-US" sz="2400"/>
              <a:t>packer agrees to consistently pay more than the cash price, even when quality of cattle is significantly lower. </a:t>
            </a:r>
          </a:p>
          <a:p>
            <a:pPr lvl="1"/>
            <a:r>
              <a:rPr lang="en-US" altLang="en-US" sz="2400"/>
              <a:t>packer sends feedlot a year-end bonus of $0.10 per pound for all cattle committed during the year.</a:t>
            </a:r>
          </a:p>
          <a:p>
            <a:endParaRPr lang="en-US" altLang="en-US"/>
          </a:p>
          <a:p>
            <a:endParaRPr lang="en-US" altLang="en-US"/>
          </a:p>
        </p:txBody>
      </p:sp>
    </p:spTree>
    <p:extLst>
      <p:ext uri="{BB962C8B-B14F-4D97-AF65-F5344CB8AC3E}">
        <p14:creationId xmlns:p14="http://schemas.microsoft.com/office/powerpoint/2010/main" val="55855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3688" y="260648"/>
            <a:ext cx="5404719" cy="5674500"/>
          </a:xfrm>
          <a:prstGeom prst="rect">
            <a:avLst/>
          </a:prstGeom>
        </p:spPr>
      </p:pic>
    </p:spTree>
    <p:extLst>
      <p:ext uri="{BB962C8B-B14F-4D97-AF65-F5344CB8AC3E}">
        <p14:creationId xmlns:p14="http://schemas.microsoft.com/office/powerpoint/2010/main" val="348527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86A79-84B1-4864-9FC5-E23744FBA894}"/>
              </a:ext>
            </a:extLst>
          </p:cNvPr>
          <p:cNvPicPr>
            <a:picLocks noChangeAspect="1"/>
          </p:cNvPicPr>
          <p:nvPr/>
        </p:nvPicPr>
        <p:blipFill>
          <a:blip r:embed="rId3"/>
          <a:stretch>
            <a:fillRect/>
          </a:stretch>
        </p:blipFill>
        <p:spPr>
          <a:xfrm>
            <a:off x="251520" y="620296"/>
            <a:ext cx="8646095" cy="1736533"/>
          </a:xfrm>
          <a:prstGeom prst="rect">
            <a:avLst/>
          </a:prstGeom>
        </p:spPr>
      </p:pic>
      <p:pic>
        <p:nvPicPr>
          <p:cNvPr id="6" name="Picture 5">
            <a:extLst>
              <a:ext uri="{FF2B5EF4-FFF2-40B4-BE49-F238E27FC236}">
                <a16:creationId xmlns:a16="http://schemas.microsoft.com/office/drawing/2014/main" id="{C5004AF7-B8C3-4E3E-80C0-A928798F4E77}"/>
              </a:ext>
            </a:extLst>
          </p:cNvPr>
          <p:cNvPicPr>
            <a:picLocks noChangeAspect="1"/>
          </p:cNvPicPr>
          <p:nvPr/>
        </p:nvPicPr>
        <p:blipFill>
          <a:blip r:embed="rId4"/>
          <a:stretch>
            <a:fillRect/>
          </a:stretch>
        </p:blipFill>
        <p:spPr>
          <a:xfrm>
            <a:off x="251520" y="2924944"/>
            <a:ext cx="8646095" cy="1292533"/>
          </a:xfrm>
          <a:prstGeom prst="rect">
            <a:avLst/>
          </a:prstGeom>
        </p:spPr>
      </p:pic>
      <p:pic>
        <p:nvPicPr>
          <p:cNvPr id="7" name="Picture 6">
            <a:extLst>
              <a:ext uri="{FF2B5EF4-FFF2-40B4-BE49-F238E27FC236}">
                <a16:creationId xmlns:a16="http://schemas.microsoft.com/office/drawing/2014/main" id="{4781441D-4BE9-41D3-BC91-3A1E904B146C}"/>
              </a:ext>
            </a:extLst>
          </p:cNvPr>
          <p:cNvPicPr>
            <a:picLocks noChangeAspect="1"/>
          </p:cNvPicPr>
          <p:nvPr/>
        </p:nvPicPr>
        <p:blipFill>
          <a:blip r:embed="rId5"/>
          <a:stretch>
            <a:fillRect/>
          </a:stretch>
        </p:blipFill>
        <p:spPr>
          <a:xfrm>
            <a:off x="251520" y="4653136"/>
            <a:ext cx="8646095" cy="1292533"/>
          </a:xfrm>
          <a:prstGeom prst="rect">
            <a:avLst/>
          </a:prstGeom>
        </p:spPr>
      </p:pic>
      <p:pic>
        <p:nvPicPr>
          <p:cNvPr id="8" name="Picture 7">
            <a:extLst>
              <a:ext uri="{FF2B5EF4-FFF2-40B4-BE49-F238E27FC236}">
                <a16:creationId xmlns:a16="http://schemas.microsoft.com/office/drawing/2014/main" id="{CE0FFCBB-570E-424A-A5CB-3F96B7A3B876}"/>
              </a:ext>
            </a:extLst>
          </p:cNvPr>
          <p:cNvPicPr>
            <a:picLocks noChangeAspect="1"/>
          </p:cNvPicPr>
          <p:nvPr/>
        </p:nvPicPr>
        <p:blipFill>
          <a:blip r:embed="rId6"/>
          <a:stretch>
            <a:fillRect/>
          </a:stretch>
        </p:blipFill>
        <p:spPr>
          <a:xfrm>
            <a:off x="2267744" y="6262928"/>
            <a:ext cx="4100719" cy="236800"/>
          </a:xfrm>
          <a:prstGeom prst="rect">
            <a:avLst/>
          </a:prstGeom>
        </p:spPr>
      </p:pic>
    </p:spTree>
    <p:extLst>
      <p:ext uri="{BB962C8B-B14F-4D97-AF65-F5344CB8AC3E}">
        <p14:creationId xmlns:p14="http://schemas.microsoft.com/office/powerpoint/2010/main" val="169582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8D1310-C733-4C10-AE2C-C37A85A0BD2A}" type="slidenum">
              <a:rPr lang="en-US" altLang="en-US" smtClean="0"/>
              <a:pPr/>
              <a:t>15</a:t>
            </a:fld>
            <a:endParaRPr lang="en-US"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519113"/>
            <a:ext cx="8583613" cy="584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101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4C7DC-C2B6-4553-9175-B501A9E30D38}"/>
              </a:ext>
            </a:extLst>
          </p:cNvPr>
          <p:cNvSpPr>
            <a:spLocks noGrp="1"/>
          </p:cNvSpPr>
          <p:nvPr>
            <p:ph type="title"/>
          </p:nvPr>
        </p:nvSpPr>
        <p:spPr/>
        <p:txBody>
          <a:bodyPr/>
          <a:lstStyle/>
          <a:p>
            <a:r>
              <a:rPr lang="en-US" dirty="0"/>
              <a:t>What’s At Risk Here?</a:t>
            </a:r>
          </a:p>
        </p:txBody>
      </p:sp>
      <p:sp>
        <p:nvSpPr>
          <p:cNvPr id="3" name="Content Placeholder 2">
            <a:extLst>
              <a:ext uri="{FF2B5EF4-FFF2-40B4-BE49-F238E27FC236}">
                <a16:creationId xmlns:a16="http://schemas.microsoft.com/office/drawing/2014/main" id="{4A04B987-4201-4814-BF04-0C28E526B9D8}"/>
              </a:ext>
            </a:extLst>
          </p:cNvPr>
          <p:cNvSpPr>
            <a:spLocks noGrp="1"/>
          </p:cNvSpPr>
          <p:nvPr>
            <p:ph idx="1"/>
          </p:nvPr>
        </p:nvSpPr>
        <p:spPr/>
        <p:txBody>
          <a:bodyPr/>
          <a:lstStyle/>
          <a:p>
            <a:r>
              <a:rPr lang="en-US" altLang="en-US" dirty="0"/>
              <a:t>Potential to lose competitive processes and competitive marketing channels (e.g., </a:t>
            </a:r>
            <a:r>
              <a:rPr lang="en-US" altLang="en-US" dirty="0" err="1"/>
              <a:t>salebarns</a:t>
            </a:r>
            <a:r>
              <a:rPr lang="en-US" altLang="en-US" dirty="0"/>
              <a:t>, farmer-feeders, order buyers, packer buyers).</a:t>
            </a:r>
          </a:p>
          <a:p>
            <a:r>
              <a:rPr lang="en-US" altLang="en-US" dirty="0"/>
              <a:t>We must begin to aggressively enforce antitrust laws before we reach the point where there is no longer any meaningful competition to preserve.</a:t>
            </a:r>
            <a:endParaRPr lang="en-US" altLang="en-US" u="sng" dirty="0"/>
          </a:p>
          <a:p>
            <a:pPr marL="0" indent="0">
              <a:buNone/>
            </a:pPr>
            <a:endParaRPr lang="en-US" dirty="0"/>
          </a:p>
        </p:txBody>
      </p:sp>
      <p:sp>
        <p:nvSpPr>
          <p:cNvPr id="4" name="Slide Number Placeholder 3">
            <a:extLst>
              <a:ext uri="{FF2B5EF4-FFF2-40B4-BE49-F238E27FC236}">
                <a16:creationId xmlns:a16="http://schemas.microsoft.com/office/drawing/2014/main" id="{1D5F52B2-64EC-4CE8-AD5E-A4E8B0012AD1}"/>
              </a:ext>
            </a:extLst>
          </p:cNvPr>
          <p:cNvSpPr>
            <a:spLocks noGrp="1"/>
          </p:cNvSpPr>
          <p:nvPr>
            <p:ph type="sldNum" sz="quarter" idx="12"/>
          </p:nvPr>
        </p:nvSpPr>
        <p:spPr/>
        <p:txBody>
          <a:bodyPr/>
          <a:lstStyle/>
          <a:p>
            <a:pPr>
              <a:defRPr/>
            </a:pPr>
            <a:fld id="{8F8BAB6A-E27E-43EE-9C70-EF6CC7771E8F}" type="slidenum">
              <a:rPr lang="en-US" altLang="en-US" smtClean="0"/>
              <a:pPr>
                <a:defRPr/>
              </a:pPr>
              <a:t>16</a:t>
            </a:fld>
            <a:endParaRPr lang="en-US" altLang="en-US"/>
          </a:p>
        </p:txBody>
      </p:sp>
    </p:spTree>
    <p:extLst>
      <p:ext uri="{BB962C8B-B14F-4D97-AF65-F5344CB8AC3E}">
        <p14:creationId xmlns:p14="http://schemas.microsoft.com/office/powerpoint/2010/main" val="408889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2F58AD-7BCA-4C5C-9000-DA6DF6CC2B40}"/>
              </a:ext>
            </a:extLst>
          </p:cNvPr>
          <p:cNvPicPr>
            <a:picLocks noChangeAspect="1"/>
          </p:cNvPicPr>
          <p:nvPr/>
        </p:nvPicPr>
        <p:blipFill>
          <a:blip r:embed="rId3"/>
          <a:stretch>
            <a:fillRect/>
          </a:stretch>
        </p:blipFill>
        <p:spPr>
          <a:xfrm>
            <a:off x="286140" y="514859"/>
            <a:ext cx="8571719" cy="5828281"/>
          </a:xfrm>
          <a:prstGeom prst="rect">
            <a:avLst/>
          </a:prstGeom>
        </p:spPr>
      </p:pic>
    </p:spTree>
    <p:extLst>
      <p:ext uri="{BB962C8B-B14F-4D97-AF65-F5344CB8AC3E}">
        <p14:creationId xmlns:p14="http://schemas.microsoft.com/office/powerpoint/2010/main" val="3217735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America’s Ranches Are Fast Disappearing </a:t>
            </a:r>
            <a:endParaRPr lang="en-US" dirty="0"/>
          </a:p>
        </p:txBody>
      </p:sp>
      <p:pic>
        <p:nvPicPr>
          <p:cNvPr id="4" name="Content Placeholder 3"/>
          <p:cNvPicPr>
            <a:picLocks noGrp="1" noChangeAspect="1"/>
          </p:cNvPicPr>
          <p:nvPr>
            <p:ph idx="1"/>
          </p:nvPr>
        </p:nvPicPr>
        <p:blipFill>
          <a:blip r:embed="rId3"/>
          <a:stretch>
            <a:fillRect/>
          </a:stretch>
        </p:blipFill>
        <p:spPr>
          <a:xfrm>
            <a:off x="1246031" y="1600200"/>
            <a:ext cx="6651937" cy="4525963"/>
          </a:xfrm>
          <a:prstGeom prst="rect">
            <a:avLst/>
          </a:prstGeom>
        </p:spPr>
      </p:pic>
      <p:sp>
        <p:nvSpPr>
          <p:cNvPr id="5" name="Slide Number Placeholder 4"/>
          <p:cNvSpPr>
            <a:spLocks noGrp="1"/>
          </p:cNvSpPr>
          <p:nvPr>
            <p:ph type="sldNum" sz="quarter" idx="12"/>
          </p:nvPr>
        </p:nvSpPr>
        <p:spPr/>
        <p:txBody>
          <a:bodyPr/>
          <a:lstStyle/>
          <a:p>
            <a:pPr>
              <a:defRPr/>
            </a:pPr>
            <a:fld id="{8F8BAB6A-E27E-43EE-9C70-EF6CC7771E8F}" type="slidenum">
              <a:rPr lang="en-US" altLang="en-US" smtClean="0"/>
              <a:pPr>
                <a:defRPr/>
              </a:pPr>
              <a:t>18</a:t>
            </a:fld>
            <a:endParaRPr lang="en-US" altLang="en-US"/>
          </a:p>
        </p:txBody>
      </p:sp>
    </p:spTree>
    <p:extLst>
      <p:ext uri="{BB962C8B-B14F-4D97-AF65-F5344CB8AC3E}">
        <p14:creationId xmlns:p14="http://schemas.microsoft.com/office/powerpoint/2010/main" val="2796751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A0E0E-08E6-43A7-AB6C-CCE5F9A6746B}"/>
              </a:ext>
            </a:extLst>
          </p:cNvPr>
          <p:cNvPicPr>
            <a:picLocks noChangeAspect="1"/>
          </p:cNvPicPr>
          <p:nvPr/>
        </p:nvPicPr>
        <p:blipFill>
          <a:blip r:embed="rId3"/>
          <a:stretch>
            <a:fillRect/>
          </a:stretch>
        </p:blipFill>
        <p:spPr>
          <a:xfrm>
            <a:off x="280044" y="511811"/>
            <a:ext cx="8583912" cy="5834378"/>
          </a:xfrm>
          <a:prstGeom prst="rect">
            <a:avLst/>
          </a:prstGeom>
        </p:spPr>
      </p:pic>
    </p:spTree>
    <p:extLst>
      <p:ext uri="{BB962C8B-B14F-4D97-AF65-F5344CB8AC3E}">
        <p14:creationId xmlns:p14="http://schemas.microsoft.com/office/powerpoint/2010/main" val="715710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84576A-2B98-48FC-8B5F-C43BD8E586A5}" type="slidenum">
              <a:rPr lang="en-US" altLang="en-US" smtClean="0"/>
              <a:pPr>
                <a:defRPr/>
              </a:pPr>
              <a:t>2</a:t>
            </a:fld>
            <a:endParaRPr lang="en-US" altLang="en-US"/>
          </a:p>
        </p:txBody>
      </p:sp>
      <p:pic>
        <p:nvPicPr>
          <p:cNvPr id="5" name="Picture 4">
            <a:extLst>
              <a:ext uri="{FF2B5EF4-FFF2-40B4-BE49-F238E27FC236}">
                <a16:creationId xmlns:a16="http://schemas.microsoft.com/office/drawing/2014/main" id="{686FC2BC-304C-4118-82B9-CFB6FBBE90B7}"/>
              </a:ext>
            </a:extLst>
          </p:cNvPr>
          <p:cNvPicPr>
            <a:picLocks noChangeAspect="1"/>
          </p:cNvPicPr>
          <p:nvPr/>
        </p:nvPicPr>
        <p:blipFill>
          <a:blip r:embed="rId3"/>
          <a:stretch>
            <a:fillRect/>
          </a:stretch>
        </p:blipFill>
        <p:spPr>
          <a:xfrm>
            <a:off x="231272" y="274046"/>
            <a:ext cx="8681456" cy="6309907"/>
          </a:xfrm>
          <a:prstGeom prst="rect">
            <a:avLst/>
          </a:prstGeom>
        </p:spPr>
      </p:pic>
    </p:spTree>
    <p:extLst>
      <p:ext uri="{BB962C8B-B14F-4D97-AF65-F5344CB8AC3E}">
        <p14:creationId xmlns:p14="http://schemas.microsoft.com/office/powerpoint/2010/main" val="178538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47BC829-4631-4CFC-8562-9D0FE4BFFEFE}"/>
              </a:ext>
            </a:extLst>
          </p:cNvPr>
          <p:cNvSpPr>
            <a:spLocks noGrp="1"/>
          </p:cNvSpPr>
          <p:nvPr>
            <p:ph type="title"/>
          </p:nvPr>
        </p:nvSpPr>
        <p:spPr/>
        <p:txBody>
          <a:bodyPr/>
          <a:lstStyle/>
          <a:p>
            <a:pPr marL="342900" indent="-342900"/>
            <a:r>
              <a:rPr lang="en-US" altLang="en-US" sz="1600" dirty="0"/>
              <a:t>http://www.mla.com.au/prices-markets/Trends-analysis/cattle-projections/</a:t>
            </a:r>
            <a:br>
              <a:rPr lang="en-US" altLang="en-US" sz="1600" dirty="0"/>
            </a:br>
            <a:endParaRPr lang="en-US" altLang="en-US" dirty="0"/>
          </a:p>
        </p:txBody>
      </p:sp>
      <p:pic>
        <p:nvPicPr>
          <p:cNvPr id="16387" name="Picture 2">
            <a:extLst>
              <a:ext uri="{FF2B5EF4-FFF2-40B4-BE49-F238E27FC236}">
                <a16:creationId xmlns:a16="http://schemas.microsoft.com/office/drawing/2014/main" id="{2144D6F3-0C2E-44C1-B878-75FFE19500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576" y="1417638"/>
            <a:ext cx="7410452" cy="4825134"/>
          </a:xfrm>
        </p:spPr>
      </p:pic>
    </p:spTree>
    <p:extLst>
      <p:ext uri="{BB962C8B-B14F-4D97-AF65-F5344CB8AC3E}">
        <p14:creationId xmlns:p14="http://schemas.microsoft.com/office/powerpoint/2010/main" val="289775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F6CE21-DFD6-44BA-8789-1A99B66C78C9}"/>
              </a:ext>
            </a:extLst>
          </p:cNvPr>
          <p:cNvPicPr>
            <a:picLocks noChangeAspect="1"/>
          </p:cNvPicPr>
          <p:nvPr/>
        </p:nvPicPr>
        <p:blipFill>
          <a:blip r:embed="rId3"/>
          <a:stretch>
            <a:fillRect/>
          </a:stretch>
        </p:blipFill>
        <p:spPr>
          <a:xfrm>
            <a:off x="234320" y="277095"/>
            <a:ext cx="8675360" cy="6303810"/>
          </a:xfrm>
          <a:prstGeom prst="rect">
            <a:avLst/>
          </a:prstGeom>
        </p:spPr>
      </p:pic>
    </p:spTree>
    <p:extLst>
      <p:ext uri="{BB962C8B-B14F-4D97-AF65-F5344CB8AC3E}">
        <p14:creationId xmlns:p14="http://schemas.microsoft.com/office/powerpoint/2010/main" val="272077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84576A-2B98-48FC-8B5F-C43BD8E586A5}" type="slidenum">
              <a:rPr lang="en-US" altLang="en-US" smtClean="0"/>
              <a:pPr>
                <a:defRPr/>
              </a:pPr>
              <a:t>22</a:t>
            </a:fld>
            <a:endParaRPr lang="en-US" altLang="en-US"/>
          </a:p>
        </p:txBody>
      </p:sp>
      <p:pic>
        <p:nvPicPr>
          <p:cNvPr id="4" name="Picture 3">
            <a:extLst>
              <a:ext uri="{FF2B5EF4-FFF2-40B4-BE49-F238E27FC236}">
                <a16:creationId xmlns:a16="http://schemas.microsoft.com/office/drawing/2014/main" id="{B46FA6E9-1038-4BDD-8FB3-789DBE4230F1}"/>
              </a:ext>
            </a:extLst>
          </p:cNvPr>
          <p:cNvPicPr>
            <a:picLocks noChangeAspect="1"/>
          </p:cNvPicPr>
          <p:nvPr/>
        </p:nvPicPr>
        <p:blipFill>
          <a:blip r:embed="rId3"/>
          <a:stretch>
            <a:fillRect/>
          </a:stretch>
        </p:blipFill>
        <p:spPr>
          <a:xfrm>
            <a:off x="286140" y="511811"/>
            <a:ext cx="8571719" cy="5834378"/>
          </a:xfrm>
          <a:prstGeom prst="rect">
            <a:avLst/>
          </a:prstGeom>
        </p:spPr>
      </p:pic>
    </p:spTree>
    <p:extLst>
      <p:ext uri="{BB962C8B-B14F-4D97-AF65-F5344CB8AC3E}">
        <p14:creationId xmlns:p14="http://schemas.microsoft.com/office/powerpoint/2010/main" val="2956626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22714"/>
          </a:xfrm>
        </p:spPr>
        <p:txBody>
          <a:bodyPr/>
          <a:lstStyle/>
          <a:p>
            <a:r>
              <a:rPr lang="en-US" dirty="0"/>
              <a:t>With the government’s blessing, the beef packing cartel uses undifferentiated imports along with its stranglehold over the market to drive down cattle prices, forcing the exodus of hundreds of thousands of American ranchers.   </a:t>
            </a:r>
          </a:p>
        </p:txBody>
      </p:sp>
      <p:sp>
        <p:nvSpPr>
          <p:cNvPr id="2" name="Slide Number Placeholder 1"/>
          <p:cNvSpPr>
            <a:spLocks noGrp="1"/>
          </p:cNvSpPr>
          <p:nvPr>
            <p:ph type="sldNum" sz="quarter" idx="12"/>
          </p:nvPr>
        </p:nvSpPr>
        <p:spPr/>
        <p:txBody>
          <a:bodyPr/>
          <a:lstStyle/>
          <a:p>
            <a:pPr>
              <a:defRPr/>
            </a:pPr>
            <a:fld id="{41AE1CBD-0881-4AB3-A7E4-1DFF4BC8F672}" type="slidenum">
              <a:rPr lang="en-US" altLang="en-US" smtClean="0"/>
              <a:pPr>
                <a:defRPr/>
              </a:pPr>
              <a:t>23</a:t>
            </a:fld>
            <a:endParaRPr lang="en-US" altLang="en-US"/>
          </a:p>
        </p:txBody>
      </p:sp>
    </p:spTree>
    <p:extLst>
      <p:ext uri="{BB962C8B-B14F-4D97-AF65-F5344CB8AC3E}">
        <p14:creationId xmlns:p14="http://schemas.microsoft.com/office/powerpoint/2010/main" val="204741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330" y="277098"/>
            <a:ext cx="4337680" cy="3151905"/>
          </a:xfrm>
          <a:prstGeom prst="rect">
            <a:avLst/>
          </a:prstGeom>
        </p:spPr>
      </p:pic>
      <p:pic>
        <p:nvPicPr>
          <p:cNvPr id="3" name="Picture 2"/>
          <p:cNvPicPr>
            <a:picLocks noChangeAspect="1"/>
          </p:cNvPicPr>
          <p:nvPr/>
        </p:nvPicPr>
        <p:blipFill>
          <a:blip r:embed="rId4"/>
          <a:stretch>
            <a:fillRect/>
          </a:stretch>
        </p:blipFill>
        <p:spPr>
          <a:xfrm>
            <a:off x="4716463" y="277098"/>
            <a:ext cx="4337680" cy="3151905"/>
          </a:xfrm>
          <a:prstGeom prst="rect">
            <a:avLst/>
          </a:prstGeom>
        </p:spPr>
      </p:pic>
      <p:pic>
        <p:nvPicPr>
          <p:cNvPr id="4" name="Picture 3"/>
          <p:cNvPicPr>
            <a:picLocks noChangeAspect="1"/>
          </p:cNvPicPr>
          <p:nvPr/>
        </p:nvPicPr>
        <p:blipFill>
          <a:blip r:embed="rId5"/>
          <a:stretch>
            <a:fillRect/>
          </a:stretch>
        </p:blipFill>
        <p:spPr>
          <a:xfrm>
            <a:off x="234330" y="3575004"/>
            <a:ext cx="4337680" cy="3151905"/>
          </a:xfrm>
          <a:prstGeom prst="rect">
            <a:avLst/>
          </a:prstGeom>
        </p:spPr>
      </p:pic>
      <p:pic>
        <p:nvPicPr>
          <p:cNvPr id="5" name="Picture 4"/>
          <p:cNvPicPr>
            <a:picLocks noChangeAspect="1"/>
          </p:cNvPicPr>
          <p:nvPr/>
        </p:nvPicPr>
        <p:blipFill>
          <a:blip r:embed="rId6"/>
          <a:stretch>
            <a:fillRect/>
          </a:stretch>
        </p:blipFill>
        <p:spPr>
          <a:xfrm>
            <a:off x="4716463" y="3575004"/>
            <a:ext cx="4337680" cy="3151905"/>
          </a:xfrm>
          <a:prstGeom prst="rect">
            <a:avLst/>
          </a:prstGeom>
        </p:spPr>
      </p:pic>
    </p:spTree>
    <p:extLst>
      <p:ext uri="{BB962C8B-B14F-4D97-AF65-F5344CB8AC3E}">
        <p14:creationId xmlns:p14="http://schemas.microsoft.com/office/powerpoint/2010/main" val="384244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A2F4FF-DCBE-4509-B9AE-843C3CEFD8E3}"/>
              </a:ext>
            </a:extLst>
          </p:cNvPr>
          <p:cNvSpPr>
            <a:spLocks noGrp="1"/>
          </p:cNvSpPr>
          <p:nvPr>
            <p:ph type="sldNum" sz="quarter" idx="12"/>
          </p:nvPr>
        </p:nvSpPr>
        <p:spPr/>
        <p:txBody>
          <a:bodyPr/>
          <a:lstStyle/>
          <a:p>
            <a:pPr>
              <a:defRPr/>
            </a:pPr>
            <a:fld id="{2084576A-2B98-48FC-8B5F-C43BD8E586A5}" type="slidenum">
              <a:rPr lang="en-US" altLang="en-US" smtClean="0"/>
              <a:pPr>
                <a:defRPr/>
              </a:pPr>
              <a:t>25</a:t>
            </a:fld>
            <a:endParaRPr lang="en-US" altLang="en-US"/>
          </a:p>
        </p:txBody>
      </p:sp>
      <p:pic>
        <p:nvPicPr>
          <p:cNvPr id="3" name="Picture 2">
            <a:extLst>
              <a:ext uri="{FF2B5EF4-FFF2-40B4-BE49-F238E27FC236}">
                <a16:creationId xmlns:a16="http://schemas.microsoft.com/office/drawing/2014/main" id="{74361C9E-9545-42BA-9996-B408EF4AACC9}"/>
              </a:ext>
            </a:extLst>
          </p:cNvPr>
          <p:cNvPicPr>
            <a:picLocks noChangeAspect="1"/>
          </p:cNvPicPr>
          <p:nvPr/>
        </p:nvPicPr>
        <p:blipFill>
          <a:blip r:embed="rId3"/>
          <a:stretch>
            <a:fillRect/>
          </a:stretch>
        </p:blipFill>
        <p:spPr>
          <a:xfrm>
            <a:off x="280044" y="508763"/>
            <a:ext cx="8583912" cy="5840474"/>
          </a:xfrm>
          <a:prstGeom prst="rect">
            <a:avLst/>
          </a:prstGeom>
        </p:spPr>
      </p:pic>
    </p:spTree>
    <p:extLst>
      <p:ext uri="{BB962C8B-B14F-4D97-AF65-F5344CB8AC3E}">
        <p14:creationId xmlns:p14="http://schemas.microsoft.com/office/powerpoint/2010/main" val="775439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894569-B041-482B-8BAB-9DA24F13409D}"/>
              </a:ext>
            </a:extLst>
          </p:cNvPr>
          <p:cNvPicPr>
            <a:picLocks noChangeAspect="1"/>
          </p:cNvPicPr>
          <p:nvPr/>
        </p:nvPicPr>
        <p:blipFill>
          <a:blip r:embed="rId3"/>
          <a:stretch>
            <a:fillRect/>
          </a:stretch>
        </p:blipFill>
        <p:spPr>
          <a:xfrm>
            <a:off x="280044" y="511811"/>
            <a:ext cx="8583912" cy="5834378"/>
          </a:xfrm>
          <a:prstGeom prst="rect">
            <a:avLst/>
          </a:prstGeom>
        </p:spPr>
      </p:pic>
    </p:spTree>
    <p:extLst>
      <p:ext uri="{BB962C8B-B14F-4D97-AF65-F5344CB8AC3E}">
        <p14:creationId xmlns:p14="http://schemas.microsoft.com/office/powerpoint/2010/main" val="116902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3200" b="1"/>
              <a:t>Exploitation of Producers &amp; Consumers</a:t>
            </a:r>
          </a:p>
        </p:txBody>
      </p:sp>
      <p:pic>
        <p:nvPicPr>
          <p:cNvPr id="3891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28713" y="1600200"/>
            <a:ext cx="6886575" cy="4525963"/>
          </a:xfrm>
        </p:spPr>
      </p:pic>
    </p:spTree>
    <p:extLst>
      <p:ext uri="{BB962C8B-B14F-4D97-AF65-F5344CB8AC3E}">
        <p14:creationId xmlns:p14="http://schemas.microsoft.com/office/powerpoint/2010/main" val="123579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9F65-C50F-42CF-BCD3-9EE94DC67BE8}" type="slidenum">
              <a:rPr lang="en-US" altLang="en-US" smtClean="0"/>
              <a:pPr/>
              <a:t>28</a:t>
            </a:fld>
            <a:endParaRPr lang="en-US" alt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1509713"/>
            <a:ext cx="759142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144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 Robert Taylor Chart</a:t>
            </a:r>
          </a:p>
        </p:txBody>
      </p:sp>
      <p:sp>
        <p:nvSpPr>
          <p:cNvPr id="4" name="Slide Number Placeholder 3"/>
          <p:cNvSpPr>
            <a:spLocks noGrp="1"/>
          </p:cNvSpPr>
          <p:nvPr>
            <p:ph type="sldNum" sz="quarter" idx="12"/>
          </p:nvPr>
        </p:nvSpPr>
        <p:spPr/>
        <p:txBody>
          <a:bodyPr/>
          <a:lstStyle/>
          <a:p>
            <a:fld id="{118D1310-C733-4C10-AE2C-C37A85A0BD2A}" type="slidenum">
              <a:rPr lang="en-US" altLang="en-US" smtClean="0"/>
              <a:pPr/>
              <a:t>29</a:t>
            </a:fld>
            <a:endParaRPr lang="en-US" altLang="en-US"/>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7687" y="1662906"/>
            <a:ext cx="8048625"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32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1C3C86-3C2C-4324-9349-F1C9538B8A8D}"/>
              </a:ext>
            </a:extLst>
          </p:cNvPr>
          <p:cNvSpPr>
            <a:spLocks noGrp="1"/>
          </p:cNvSpPr>
          <p:nvPr>
            <p:ph type="sldNum" sz="quarter" idx="12"/>
          </p:nvPr>
        </p:nvSpPr>
        <p:spPr/>
        <p:txBody>
          <a:bodyPr/>
          <a:lstStyle/>
          <a:p>
            <a:pPr>
              <a:defRPr/>
            </a:pPr>
            <a:fld id="{2084576A-2B98-48FC-8B5F-C43BD8E586A5}" type="slidenum">
              <a:rPr lang="en-US" altLang="en-US" smtClean="0"/>
              <a:pPr>
                <a:defRPr/>
              </a:pPr>
              <a:t>3</a:t>
            </a:fld>
            <a:endParaRPr lang="en-US" altLang="en-US"/>
          </a:p>
        </p:txBody>
      </p:sp>
      <p:pic>
        <p:nvPicPr>
          <p:cNvPr id="3" name="Picture 2">
            <a:extLst>
              <a:ext uri="{FF2B5EF4-FFF2-40B4-BE49-F238E27FC236}">
                <a16:creationId xmlns:a16="http://schemas.microsoft.com/office/drawing/2014/main" id="{BAA21652-30DC-48D4-8E7F-6AFE379F7FAC}"/>
              </a:ext>
            </a:extLst>
          </p:cNvPr>
          <p:cNvPicPr>
            <a:picLocks noChangeAspect="1"/>
          </p:cNvPicPr>
          <p:nvPr/>
        </p:nvPicPr>
        <p:blipFill>
          <a:blip r:embed="rId3"/>
          <a:stretch>
            <a:fillRect/>
          </a:stretch>
        </p:blipFill>
        <p:spPr>
          <a:xfrm>
            <a:off x="228223" y="270998"/>
            <a:ext cx="8687553" cy="6316003"/>
          </a:xfrm>
          <a:prstGeom prst="rect">
            <a:avLst/>
          </a:prstGeom>
        </p:spPr>
      </p:pic>
    </p:spTree>
    <p:extLst>
      <p:ext uri="{BB962C8B-B14F-4D97-AF65-F5344CB8AC3E}">
        <p14:creationId xmlns:p14="http://schemas.microsoft.com/office/powerpoint/2010/main" val="1562940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b="1">
                <a:solidFill>
                  <a:srgbClr val="000000"/>
                </a:solidFill>
                <a:latin typeface="Times New Roman" panose="02020603050405020304" pitchFamily="18" charset="0"/>
              </a:rPr>
              <a:t>Market Access Risk</a:t>
            </a:r>
            <a:endParaRPr lang="en-US" altLang="en-US" b="1"/>
          </a:p>
        </p:txBody>
      </p:sp>
      <p:sp>
        <p:nvSpPr>
          <p:cNvPr id="88067" name="Content Placeholder 2"/>
          <p:cNvSpPr>
            <a:spLocks noGrp="1"/>
          </p:cNvSpPr>
          <p:nvPr>
            <p:ph idx="1"/>
          </p:nvPr>
        </p:nvSpPr>
        <p:spPr/>
        <p:txBody>
          <a:bodyPr/>
          <a:lstStyle/>
          <a:p>
            <a:pPr marL="0" indent="0">
              <a:buFontTx/>
              <a:buNone/>
            </a:pPr>
            <a:r>
              <a:rPr lang="en-US" altLang="en-US" sz="2800">
                <a:solidFill>
                  <a:srgbClr val="000000"/>
                </a:solidFill>
                <a:latin typeface="Times New Roman" panose="02020603050405020304" pitchFamily="18" charset="0"/>
              </a:rPr>
              <a:t>Packer concentration has empowered packers to become market gatekeepers, where the many cattle sellers have too few cattle buyers.</a:t>
            </a:r>
          </a:p>
          <a:p>
            <a:pPr marL="0" indent="0" algn="just">
              <a:buFontTx/>
              <a:buNone/>
            </a:pPr>
            <a:endParaRPr lang="en-US" altLang="en-US" sz="2400" i="1">
              <a:solidFill>
                <a:srgbClr val="000000"/>
              </a:solidFill>
              <a:latin typeface="Times New Roman" panose="02020603050405020304" pitchFamily="18" charset="0"/>
            </a:endParaRPr>
          </a:p>
          <a:p>
            <a:pPr marL="0" indent="0" algn="just">
              <a:buFontTx/>
              <a:buNone/>
            </a:pPr>
            <a:r>
              <a:rPr lang="en-US" altLang="en-US" sz="2400" b="1" i="1">
                <a:solidFill>
                  <a:srgbClr val="000000"/>
                </a:solidFill>
                <a:latin typeface="Times New Roman" panose="02020603050405020304" pitchFamily="18" charset="0"/>
              </a:rPr>
              <a:t>18 weeks in which there was only one market participant, four weeks in which there were none . . . . So we consistently can see region by region where we had a presence where the region is dominated by one buyer, clear and simple.</a:t>
            </a:r>
          </a:p>
          <a:p>
            <a:pPr marL="0" indent="0" algn="just">
              <a:buFontTx/>
              <a:buNone/>
            </a:pPr>
            <a:endParaRPr lang="en-US" altLang="en-US" sz="2400" i="1">
              <a:solidFill>
                <a:srgbClr val="000000"/>
              </a:solidFill>
              <a:latin typeface="Times New Roman" panose="02020603050405020304" pitchFamily="18" charset="0"/>
            </a:endParaRPr>
          </a:p>
          <a:p>
            <a:pPr marL="0" indent="0" algn="just">
              <a:buFontTx/>
              <a:buNone/>
            </a:pPr>
            <a:r>
              <a:rPr lang="en-US" altLang="en-US" sz="2400" i="1">
                <a:solidFill>
                  <a:srgbClr val="000000"/>
                </a:solidFill>
                <a:latin typeface="Times New Roman" panose="02020603050405020304" pitchFamily="18" charset="0"/>
              </a:rPr>
              <a:t>	- Bruce Cobb, CEO, Consolidated Beef Producers, 2010 - </a:t>
            </a:r>
            <a:endParaRPr lang="en-US" altLang="en-US" sz="2400" i="1"/>
          </a:p>
        </p:txBody>
      </p:sp>
      <p:sp>
        <p:nvSpPr>
          <p:cNvPr id="8806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39B5FED1-50A1-4240-B17D-C8ABBCF2A96A}" type="slidenum">
              <a:rPr lang="en-US" altLang="en-US" sz="1400" smtClean="0"/>
              <a:pPr>
                <a:spcBef>
                  <a:spcPct val="0"/>
                </a:spcBef>
                <a:buFontTx/>
                <a:buNone/>
              </a:pPr>
              <a:t>30</a:t>
            </a:fld>
            <a:endParaRPr lang="en-US" altLang="en-US" sz="1400"/>
          </a:p>
        </p:txBody>
      </p:sp>
    </p:spTree>
    <p:extLst>
      <p:ext uri="{BB962C8B-B14F-4D97-AF65-F5344CB8AC3E}">
        <p14:creationId xmlns:p14="http://schemas.microsoft.com/office/powerpoint/2010/main" val="302777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E265CEC-4672-416E-8093-6B4E5EEA3727}" type="slidenum">
              <a:rPr lang="en-US" altLang="en-US" sz="1400" smtClean="0"/>
              <a:pPr>
                <a:spcBef>
                  <a:spcPct val="0"/>
                </a:spcBef>
                <a:buFontTx/>
                <a:buNone/>
              </a:pPr>
              <a:t>31</a:t>
            </a:fld>
            <a:endParaRPr lang="en-US" altLang="en-US" sz="1400"/>
          </a:p>
        </p:txBody>
      </p:sp>
      <p:pic>
        <p:nvPicPr>
          <p:cNvPr id="552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952625"/>
            <a:ext cx="82677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114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20" y="57620"/>
            <a:ext cx="9028959" cy="6742760"/>
          </a:xfrm>
          <a:prstGeom prst="rect">
            <a:avLst/>
          </a:prstGeom>
        </p:spPr>
      </p:pic>
    </p:spTree>
    <p:extLst>
      <p:ext uri="{BB962C8B-B14F-4D97-AF65-F5344CB8AC3E}">
        <p14:creationId xmlns:p14="http://schemas.microsoft.com/office/powerpoint/2010/main" val="302075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20688"/>
            <a:ext cx="9144000" cy="5642136"/>
          </a:xfrm>
          <a:prstGeom prst="rect">
            <a:avLst/>
          </a:prstGeom>
        </p:spPr>
      </p:pic>
    </p:spTree>
    <p:extLst>
      <p:ext uri="{BB962C8B-B14F-4D97-AF65-F5344CB8AC3E}">
        <p14:creationId xmlns:p14="http://schemas.microsoft.com/office/powerpoint/2010/main" val="2122889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8001"/>
            <a:ext cx="9144000" cy="6081997"/>
          </a:xfrm>
          <a:prstGeom prst="rect">
            <a:avLst/>
          </a:prstGeom>
        </p:spPr>
      </p:pic>
    </p:spTree>
    <p:extLst>
      <p:ext uri="{BB962C8B-B14F-4D97-AF65-F5344CB8AC3E}">
        <p14:creationId xmlns:p14="http://schemas.microsoft.com/office/powerpoint/2010/main" val="1403912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b="1"/>
              <a:t>Including the Futures Market</a:t>
            </a:r>
          </a:p>
        </p:txBody>
      </p:sp>
      <p:sp>
        <p:nvSpPr>
          <p:cNvPr id="3" name="Content Placeholder 2"/>
          <p:cNvSpPr>
            <a:spLocks noGrp="1"/>
          </p:cNvSpPr>
          <p:nvPr>
            <p:ph idx="1"/>
          </p:nvPr>
        </p:nvSpPr>
        <p:spPr/>
        <p:txBody>
          <a:bodyPr/>
          <a:lstStyle/>
          <a:p>
            <a:pPr>
              <a:lnSpc>
                <a:spcPct val="115000"/>
              </a:lnSpc>
              <a:spcBef>
                <a:spcPts val="0"/>
              </a:spcBef>
              <a:spcAft>
                <a:spcPts val="0"/>
              </a:spcAft>
              <a:defRPr/>
            </a:pPr>
            <a:r>
              <a:rPr lang="en-US" sz="2500" dirty="0">
                <a:ea typeface="Calibri"/>
                <a:cs typeface="Times New Roman"/>
              </a:rPr>
              <a:t>Unprecedented limit moves in single year</a:t>
            </a:r>
          </a:p>
          <a:p>
            <a:pPr>
              <a:lnSpc>
                <a:spcPct val="115000"/>
              </a:lnSpc>
              <a:spcBef>
                <a:spcPts val="0"/>
              </a:spcBef>
              <a:spcAft>
                <a:spcPts val="0"/>
              </a:spcAft>
              <a:defRPr/>
            </a:pPr>
            <a:r>
              <a:rPr lang="en-US" sz="2500" dirty="0">
                <a:ea typeface="Calibri"/>
                <a:cs typeface="Times New Roman"/>
              </a:rPr>
              <a:t>Major disconnect between futures price and cash price</a:t>
            </a:r>
          </a:p>
          <a:p>
            <a:pPr>
              <a:lnSpc>
                <a:spcPct val="115000"/>
              </a:lnSpc>
              <a:spcBef>
                <a:spcPts val="0"/>
              </a:spcBef>
              <a:spcAft>
                <a:spcPts val="0"/>
              </a:spcAft>
              <a:defRPr/>
            </a:pPr>
            <a:r>
              <a:rPr lang="en-US" sz="2500" dirty="0">
                <a:ea typeface="Calibri"/>
                <a:cs typeface="Times New Roman"/>
              </a:rPr>
              <a:t>Market fundamentals do not explain the larger moves</a:t>
            </a:r>
          </a:p>
          <a:p>
            <a:pPr>
              <a:lnSpc>
                <a:spcPct val="115000"/>
              </a:lnSpc>
              <a:spcBef>
                <a:spcPts val="0"/>
              </a:spcBef>
              <a:spcAft>
                <a:spcPts val="0"/>
              </a:spcAft>
              <a:defRPr/>
            </a:pPr>
            <a:r>
              <a:rPr lang="en-US" sz="2500" dirty="0">
                <a:ea typeface="Calibri"/>
                <a:cs typeface="Times New Roman"/>
              </a:rPr>
              <a:t>Big orders attributed to big market moves were made manually, not electronically</a:t>
            </a:r>
          </a:p>
          <a:p>
            <a:pPr>
              <a:lnSpc>
                <a:spcPct val="115000"/>
              </a:lnSpc>
              <a:spcBef>
                <a:spcPts val="0"/>
              </a:spcBef>
              <a:spcAft>
                <a:spcPts val="0"/>
              </a:spcAft>
              <a:defRPr/>
            </a:pPr>
            <a:r>
              <a:rPr lang="en-US" sz="2500" dirty="0">
                <a:ea typeface="Calibri"/>
                <a:cs typeface="Times New Roman"/>
              </a:rPr>
              <a:t>Cattle futures market has become extremely thin where today a 200 lot market order can turn the cattle futures market on its head</a:t>
            </a:r>
          </a:p>
          <a:p>
            <a:pPr>
              <a:lnSpc>
                <a:spcPct val="115000"/>
              </a:lnSpc>
              <a:spcBef>
                <a:spcPts val="0"/>
              </a:spcBef>
              <a:spcAft>
                <a:spcPts val="0"/>
              </a:spcAft>
              <a:defRPr/>
            </a:pPr>
            <a:r>
              <a:rPr lang="en-US" sz="2500" dirty="0">
                <a:ea typeface="Calibri"/>
                <a:cs typeface="Times New Roman"/>
              </a:rPr>
              <a:t>CFTC investigation of 400 orders taken April 28, 2016 </a:t>
            </a:r>
          </a:p>
          <a:p>
            <a:pPr marL="0" indent="0">
              <a:buFontTx/>
              <a:buNone/>
              <a:defRPr/>
            </a:pPr>
            <a:endParaRPr lang="en-US" dirty="0"/>
          </a:p>
        </p:txBody>
      </p:sp>
    </p:spTree>
    <p:extLst>
      <p:ext uri="{BB962C8B-B14F-4D97-AF65-F5344CB8AC3E}">
        <p14:creationId xmlns:p14="http://schemas.microsoft.com/office/powerpoint/2010/main" val="1199048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p:txBody>
          <a:bodyPr/>
          <a:lstStyle/>
          <a:p>
            <a:r>
              <a:rPr lang="en-US" altLang="en-US"/>
              <a:t>Captive Supply Study</a:t>
            </a:r>
          </a:p>
        </p:txBody>
      </p:sp>
      <p:sp>
        <p:nvSpPr>
          <p:cNvPr id="54275" name="Content Placeholder 4"/>
          <p:cNvSpPr>
            <a:spLocks noGrp="1"/>
          </p:cNvSpPr>
          <p:nvPr>
            <p:ph idx="1"/>
          </p:nvPr>
        </p:nvSpPr>
        <p:spPr/>
        <p:txBody>
          <a:bodyPr/>
          <a:lstStyle/>
          <a:p>
            <a:r>
              <a:rPr lang="en-US" altLang="en-US">
                <a:solidFill>
                  <a:srgbClr val="000000"/>
                </a:solidFill>
                <a:latin typeface="Times New Roman" panose="02020603050405020304" pitchFamily="18" charset="0"/>
              </a:rPr>
              <a:t>Captive Supply Impact on the U.S. Fed Cattle Price: An Application of Nonparametric Analysis, Journal of Rural Development, 2011</a:t>
            </a:r>
          </a:p>
          <a:p>
            <a:pPr lvl="1"/>
            <a:r>
              <a:rPr lang="en-US" altLang="en-US" sz="2600">
                <a:solidFill>
                  <a:srgbClr val="000000"/>
                </a:solidFill>
                <a:latin typeface="Times New Roman" panose="02020603050405020304" pitchFamily="18" charset="0"/>
              </a:rPr>
              <a:t>When captive supply reaches 20 percent of total cattle procurement, “[b]eyond this point, the U.S. fed cattle price decreases approximately $0.20/cwt ~ $0.40/cwt for each percent increase in the captive supply share.” </a:t>
            </a:r>
          </a:p>
          <a:p>
            <a:pPr lvl="1"/>
            <a:r>
              <a:rPr lang="en-US" altLang="en-US" sz="2600">
                <a:solidFill>
                  <a:srgbClr val="000000"/>
                </a:solidFill>
                <a:latin typeface="Times New Roman" panose="02020603050405020304" pitchFamily="18" charset="0"/>
              </a:rPr>
              <a:t>2015 reduction:  $10.90-$21.80 per cwt, or between $136.25 and $272.50 per head </a:t>
            </a:r>
            <a:endParaRPr lang="en-US" altLang="en-US" sz="2600"/>
          </a:p>
        </p:txBody>
      </p:sp>
    </p:spTree>
    <p:extLst>
      <p:ext uri="{BB962C8B-B14F-4D97-AF65-F5344CB8AC3E}">
        <p14:creationId xmlns:p14="http://schemas.microsoft.com/office/powerpoint/2010/main" val="2640640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60350"/>
            <a:ext cx="8229600" cy="1143000"/>
          </a:xfrm>
        </p:spPr>
        <p:txBody>
          <a:bodyPr/>
          <a:lstStyle/>
          <a:p>
            <a:r>
              <a:rPr lang="en-US" altLang="en-US" sz="3200" b="1">
                <a:latin typeface="Times New Roman" panose="02020603050405020304" pitchFamily="18" charset="0"/>
                <a:cs typeface="Times New Roman" panose="02020603050405020304" pitchFamily="18" charset="0"/>
              </a:rPr>
              <a:t>Mergers and acquisitions are about gaining market power, not efficiency</a:t>
            </a:r>
            <a:endParaRPr lang="en-US" altLang="en-US" b="1"/>
          </a:p>
        </p:txBody>
      </p:sp>
      <p:sp>
        <p:nvSpPr>
          <p:cNvPr id="3" name="Content Placeholder 2"/>
          <p:cNvSpPr>
            <a:spLocks noGrp="1"/>
          </p:cNvSpPr>
          <p:nvPr>
            <p:ph idx="1"/>
          </p:nvPr>
        </p:nvSpPr>
        <p:spPr/>
        <p:txBody>
          <a:bodyPr/>
          <a:lstStyle/>
          <a:p>
            <a:pPr marL="0" indent="0">
              <a:spcBef>
                <a:spcPts val="0"/>
              </a:spcBef>
              <a:spcAft>
                <a:spcPts val="0"/>
              </a:spcAft>
              <a:buFontTx/>
              <a:buNone/>
              <a:defRPr/>
            </a:pPr>
            <a:r>
              <a:rPr lang="en-US" b="1" dirty="0" err="1">
                <a:latin typeface="Times New Roman" panose="02020603050405020304" pitchFamily="18" charset="0"/>
                <a:ea typeface="Times New Roman" panose="02020603050405020304" pitchFamily="18" charset="0"/>
              </a:rPr>
              <a:t>Blonigen</a:t>
            </a:r>
            <a:r>
              <a:rPr lang="en-US" b="1" dirty="0">
                <a:latin typeface="Times New Roman" panose="02020603050405020304" pitchFamily="18" charset="0"/>
                <a:ea typeface="Times New Roman" panose="02020603050405020304" pitchFamily="18" charset="0"/>
              </a:rPr>
              <a:t> et al. 2016 (U of OR): </a:t>
            </a:r>
            <a:r>
              <a:rPr lang="en-US" dirty="0">
                <a:latin typeface="Times New Roman" panose="02020603050405020304" pitchFamily="18" charset="0"/>
                <a:ea typeface="Times New Roman" panose="02020603050405020304" pitchFamily="18" charset="0"/>
              </a:rPr>
              <a:t>"we find that M&amp;As are associated with increases in average markups, but find little evidence for effects on plant level productivity. We also examine whether M&amp;As increase efficiency through reallocation of production to more efficient plants or through reductions in administrative operations, but again find little evidence for these channels, on average."</a:t>
            </a:r>
            <a:endParaRPr lang="en-US" dirty="0">
              <a:latin typeface="Times New Roman" panose="02020603050405020304" pitchFamily="18" charset="0"/>
              <a:ea typeface="Calibri" panose="020F0502020204030204" pitchFamily="34" charset="0"/>
            </a:endParaRPr>
          </a:p>
          <a:p>
            <a:pPr>
              <a:defRPr/>
            </a:pPr>
            <a:endParaRPr lang="en-US" dirty="0"/>
          </a:p>
        </p:txBody>
      </p:sp>
    </p:spTree>
    <p:extLst>
      <p:ext uri="{BB962C8B-B14F-4D97-AF65-F5344CB8AC3E}">
        <p14:creationId xmlns:p14="http://schemas.microsoft.com/office/powerpoint/2010/main" val="259161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b="1"/>
              <a:t>Antitrust Enforcement</a:t>
            </a:r>
            <a:endParaRPr lang="en-US" altLang="en-US"/>
          </a:p>
        </p:txBody>
      </p:sp>
      <p:sp>
        <p:nvSpPr>
          <p:cNvPr id="31747" name="Content Placeholder 2"/>
          <p:cNvSpPr>
            <a:spLocks noGrp="1"/>
          </p:cNvSpPr>
          <p:nvPr>
            <p:ph idx="1"/>
          </p:nvPr>
        </p:nvSpPr>
        <p:spPr/>
        <p:txBody>
          <a:bodyPr/>
          <a:lstStyle/>
          <a:p>
            <a:r>
              <a:rPr lang="en-US" altLang="en-US" sz="2600" b="1" dirty="0" err="1">
                <a:cs typeface="Calibri" panose="020F0502020204030204" pitchFamily="34" charset="0"/>
              </a:rPr>
              <a:t>Stiegert</a:t>
            </a:r>
            <a:r>
              <a:rPr lang="en-US" altLang="en-US" sz="2600" b="1" dirty="0">
                <a:cs typeface="Calibri" panose="020F0502020204030204" pitchFamily="34" charset="0"/>
              </a:rPr>
              <a:t> </a:t>
            </a:r>
            <a:r>
              <a:rPr lang="en-US" altLang="en-US" sz="2600" b="1" i="1" dirty="0">
                <a:cs typeface="Calibri" panose="020F0502020204030204" pitchFamily="34" charset="0"/>
              </a:rPr>
              <a:t>et al</a:t>
            </a:r>
            <a:r>
              <a:rPr lang="en-US" altLang="en-US" sz="2600" b="1" dirty="0">
                <a:cs typeface="Calibri" panose="020F0502020204030204" pitchFamily="34" charset="0"/>
              </a:rPr>
              <a:t>., 2011</a:t>
            </a:r>
            <a:r>
              <a:rPr lang="en-US" altLang="en-US" sz="2600" dirty="0">
                <a:cs typeface="Calibri" panose="020F0502020204030204" pitchFamily="34" charset="0"/>
              </a:rPr>
              <a:t>:  Packers switch between cooperating (colluding) and competing depending on whether short-term cattle supplies are tight (competition phase) or plentiful (cooperation/collusion phase). According to this study, the packers’ margins declined significantly when they had to compete and fed cattle prices were reduced 8-9 percent when they cooperated. </a:t>
            </a:r>
            <a:endParaRPr lang="en-US" altLang="en-US" sz="2600" dirty="0"/>
          </a:p>
        </p:txBody>
      </p:sp>
    </p:spTree>
    <p:extLst>
      <p:ext uri="{BB962C8B-B14F-4D97-AF65-F5344CB8AC3E}">
        <p14:creationId xmlns:p14="http://schemas.microsoft.com/office/powerpoint/2010/main" val="1425674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A5BB89CF-2F9D-4A19-9BBD-2DDDD29FD196}" type="slidenum">
              <a:rPr lang="en-US" altLang="en-US"/>
              <a:pPr/>
              <a:t>39</a:t>
            </a:fld>
            <a:endParaRPr lang="en-US" altLang="en-US"/>
          </a:p>
        </p:txBody>
      </p:sp>
      <p:sp>
        <p:nvSpPr>
          <p:cNvPr id="549890" name="Title 1"/>
          <p:cNvSpPr>
            <a:spLocks noGrp="1"/>
          </p:cNvSpPr>
          <p:nvPr>
            <p:ph type="title" idx="4294967295"/>
          </p:nvPr>
        </p:nvSpPr>
        <p:spPr/>
        <p:txBody>
          <a:bodyPr/>
          <a:lstStyle/>
          <a:p>
            <a:r>
              <a:rPr lang="en-US" altLang="en-US" b="1" dirty="0"/>
              <a:t>The End</a:t>
            </a:r>
          </a:p>
        </p:txBody>
      </p:sp>
      <p:pic>
        <p:nvPicPr>
          <p:cNvPr id="549891" name="Content Placeholder 3" descr="140126 or 131109 Cattle, Field by Ryan Vig.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554163" y="1600200"/>
            <a:ext cx="6751637" cy="5064125"/>
          </a:xfrm>
        </p:spPr>
      </p:pic>
    </p:spTree>
    <p:extLst>
      <p:ext uri="{BB962C8B-B14F-4D97-AF65-F5344CB8AC3E}">
        <p14:creationId xmlns:p14="http://schemas.microsoft.com/office/powerpoint/2010/main" val="266577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Packer Margins</a:t>
            </a:r>
          </a:p>
        </p:txBody>
      </p:sp>
      <p:pic>
        <p:nvPicPr>
          <p:cNvPr id="5" name="Content Placeholder 4">
            <a:extLst>
              <a:ext uri="{FF2B5EF4-FFF2-40B4-BE49-F238E27FC236}">
                <a16:creationId xmlns:a16="http://schemas.microsoft.com/office/drawing/2014/main" id="{3C6C0486-8745-49FA-AFF4-8FE952BEC472}"/>
              </a:ext>
            </a:extLst>
          </p:cNvPr>
          <p:cNvPicPr>
            <a:picLocks noGrp="1" noChangeAspect="1"/>
          </p:cNvPicPr>
          <p:nvPr>
            <p:ph idx="1"/>
          </p:nvPr>
        </p:nvPicPr>
        <p:blipFill>
          <a:blip r:embed="rId3"/>
          <a:stretch>
            <a:fillRect/>
          </a:stretch>
        </p:blipFill>
        <p:spPr>
          <a:xfrm>
            <a:off x="644658" y="1417638"/>
            <a:ext cx="7854684" cy="5131604"/>
          </a:xfrm>
          <a:prstGeom prst="rect">
            <a:avLst/>
          </a:prstGeom>
        </p:spPr>
      </p:pic>
    </p:spTree>
    <p:extLst>
      <p:ext uri="{BB962C8B-B14F-4D97-AF65-F5344CB8AC3E}">
        <p14:creationId xmlns:p14="http://schemas.microsoft.com/office/powerpoint/2010/main" val="53689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9B9726-7C1E-4BDC-B465-D3405E70A27E}"/>
              </a:ext>
            </a:extLst>
          </p:cNvPr>
          <p:cNvSpPr>
            <a:spLocks noGrp="1"/>
          </p:cNvSpPr>
          <p:nvPr>
            <p:ph type="sldNum" sz="quarter" idx="12"/>
          </p:nvPr>
        </p:nvSpPr>
        <p:spPr/>
        <p:txBody>
          <a:bodyPr/>
          <a:lstStyle/>
          <a:p>
            <a:pPr>
              <a:defRPr/>
            </a:pPr>
            <a:fld id="{2084576A-2B98-48FC-8B5F-C43BD8E586A5}" type="slidenum">
              <a:rPr lang="en-US" altLang="en-US" smtClean="0"/>
              <a:pPr>
                <a:defRPr/>
              </a:pPr>
              <a:t>5</a:t>
            </a:fld>
            <a:endParaRPr lang="en-US" altLang="en-US"/>
          </a:p>
        </p:txBody>
      </p:sp>
      <p:pic>
        <p:nvPicPr>
          <p:cNvPr id="3" name="Picture 2">
            <a:extLst>
              <a:ext uri="{FF2B5EF4-FFF2-40B4-BE49-F238E27FC236}">
                <a16:creationId xmlns:a16="http://schemas.microsoft.com/office/drawing/2014/main" id="{9AC34045-590D-46C3-AB2D-C324A7AC7EA7}"/>
              </a:ext>
            </a:extLst>
          </p:cNvPr>
          <p:cNvPicPr>
            <a:picLocks noChangeAspect="1"/>
          </p:cNvPicPr>
          <p:nvPr/>
        </p:nvPicPr>
        <p:blipFill>
          <a:blip r:embed="rId2"/>
          <a:stretch>
            <a:fillRect/>
          </a:stretch>
        </p:blipFill>
        <p:spPr>
          <a:xfrm>
            <a:off x="228223" y="270998"/>
            <a:ext cx="8687553" cy="6316003"/>
          </a:xfrm>
          <a:prstGeom prst="rect">
            <a:avLst/>
          </a:prstGeom>
        </p:spPr>
      </p:pic>
    </p:spTree>
    <p:extLst>
      <p:ext uri="{BB962C8B-B14F-4D97-AF65-F5344CB8AC3E}">
        <p14:creationId xmlns:p14="http://schemas.microsoft.com/office/powerpoint/2010/main" val="400785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1CD328-3757-4798-840E-74E49627BD38}"/>
              </a:ext>
            </a:extLst>
          </p:cNvPr>
          <p:cNvSpPr>
            <a:spLocks noGrp="1"/>
          </p:cNvSpPr>
          <p:nvPr>
            <p:ph type="sldNum" sz="quarter" idx="12"/>
          </p:nvPr>
        </p:nvSpPr>
        <p:spPr/>
        <p:txBody>
          <a:bodyPr/>
          <a:lstStyle/>
          <a:p>
            <a:pPr>
              <a:defRPr/>
            </a:pPr>
            <a:fld id="{2084576A-2B98-48FC-8B5F-C43BD8E586A5}" type="slidenum">
              <a:rPr lang="en-US" altLang="en-US" smtClean="0"/>
              <a:pPr>
                <a:defRPr/>
              </a:pPr>
              <a:t>6</a:t>
            </a:fld>
            <a:endParaRPr lang="en-US" altLang="en-US"/>
          </a:p>
        </p:txBody>
      </p:sp>
      <p:pic>
        <p:nvPicPr>
          <p:cNvPr id="3" name="Picture 2">
            <a:extLst>
              <a:ext uri="{FF2B5EF4-FFF2-40B4-BE49-F238E27FC236}">
                <a16:creationId xmlns:a16="http://schemas.microsoft.com/office/drawing/2014/main" id="{8C4B16BC-5020-4CD7-B8EA-FA225E25A3CC}"/>
              </a:ext>
            </a:extLst>
          </p:cNvPr>
          <p:cNvPicPr>
            <a:picLocks noChangeAspect="1"/>
          </p:cNvPicPr>
          <p:nvPr/>
        </p:nvPicPr>
        <p:blipFill>
          <a:blip r:embed="rId3"/>
          <a:stretch>
            <a:fillRect/>
          </a:stretch>
        </p:blipFill>
        <p:spPr>
          <a:xfrm>
            <a:off x="472084" y="450846"/>
            <a:ext cx="8199831" cy="5956308"/>
          </a:xfrm>
          <a:prstGeom prst="rect">
            <a:avLst/>
          </a:prstGeom>
        </p:spPr>
      </p:pic>
    </p:spTree>
    <p:extLst>
      <p:ext uri="{BB962C8B-B14F-4D97-AF65-F5344CB8AC3E}">
        <p14:creationId xmlns:p14="http://schemas.microsoft.com/office/powerpoint/2010/main" val="215933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80928"/>
            <a:ext cx="8229600" cy="1143000"/>
          </a:xfrm>
        </p:spPr>
        <p:txBody>
          <a:bodyPr/>
          <a:lstStyle/>
          <a:p>
            <a:r>
              <a:rPr lang="en-US" dirty="0"/>
              <a:t>State of the U.S. Cattle Industry</a:t>
            </a:r>
          </a:p>
        </p:txBody>
      </p:sp>
      <p:sp>
        <p:nvSpPr>
          <p:cNvPr id="2" name="Slide Number Placeholder 1"/>
          <p:cNvSpPr>
            <a:spLocks noGrp="1"/>
          </p:cNvSpPr>
          <p:nvPr>
            <p:ph type="sldNum" sz="quarter" idx="12"/>
          </p:nvPr>
        </p:nvSpPr>
        <p:spPr/>
        <p:txBody>
          <a:bodyPr/>
          <a:lstStyle/>
          <a:p>
            <a:pPr>
              <a:defRPr/>
            </a:pPr>
            <a:fld id="{241598AC-562C-466B-84B3-2EC6525C471C}" type="slidenum">
              <a:rPr lang="en-US" altLang="en-US" smtClean="0"/>
              <a:pPr>
                <a:defRPr/>
              </a:pPr>
              <a:t>7</a:t>
            </a:fld>
            <a:endParaRPr lang="en-US" altLang="en-US"/>
          </a:p>
        </p:txBody>
      </p:sp>
    </p:spTree>
    <p:extLst>
      <p:ext uri="{BB962C8B-B14F-4D97-AF65-F5344CB8AC3E}">
        <p14:creationId xmlns:p14="http://schemas.microsoft.com/office/powerpoint/2010/main" val="2479421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r>
              <a:rPr lang="en-US" altLang="en-US"/>
              <a:t>Today’s U.S. Cattle Industry</a:t>
            </a:r>
          </a:p>
        </p:txBody>
      </p:sp>
      <p:sp>
        <p:nvSpPr>
          <p:cNvPr id="2" name="Slide Number Placeholder 1"/>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fld id="{82872013-FD00-4742-8977-B27390A275A2}" type="slidenum">
              <a:rPr lang="en-US" altLang="en-US">
                <a:latin typeface="Arial" panose="020B0604020202020204" pitchFamily="34" charset="0"/>
              </a:rPr>
              <a:pPr eaLnBrk="1" hangingPunct="1"/>
              <a:t>8</a:t>
            </a:fld>
            <a:endParaRPr lang="en-US" altLang="en-US">
              <a:latin typeface="Arial" panose="020B0604020202020204" pitchFamily="34" charset="0"/>
            </a:endParaRPr>
          </a:p>
        </p:txBody>
      </p:sp>
      <p:pic>
        <p:nvPicPr>
          <p:cNvPr id="5" name="Content Placeholder 4">
            <a:extLst>
              <a:ext uri="{FF2B5EF4-FFF2-40B4-BE49-F238E27FC236}">
                <a16:creationId xmlns:a16="http://schemas.microsoft.com/office/drawing/2014/main" id="{8794A5C0-5F41-4B58-AD5F-F5DE0F252580}"/>
              </a:ext>
            </a:extLst>
          </p:cNvPr>
          <p:cNvPicPr>
            <a:picLocks noGrp="1" noChangeAspect="1"/>
          </p:cNvPicPr>
          <p:nvPr>
            <p:ph idx="1"/>
          </p:nvPr>
        </p:nvPicPr>
        <p:blipFill>
          <a:blip r:embed="rId3"/>
          <a:stretch>
            <a:fillRect/>
          </a:stretch>
        </p:blipFill>
        <p:spPr>
          <a:xfrm>
            <a:off x="1246031" y="1600200"/>
            <a:ext cx="6651937" cy="4525963"/>
          </a:xfrm>
          <a:prstGeom prst="rect">
            <a:avLst/>
          </a:prstGeom>
        </p:spPr>
      </p:pic>
    </p:spTree>
    <p:extLst>
      <p:ext uri="{BB962C8B-B14F-4D97-AF65-F5344CB8AC3E}">
        <p14:creationId xmlns:p14="http://schemas.microsoft.com/office/powerpoint/2010/main" val="43031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74B6B-57D2-4622-BDD0-ED191B8D1879}"/>
              </a:ext>
            </a:extLst>
          </p:cNvPr>
          <p:cNvSpPr>
            <a:spLocks noGrp="1"/>
          </p:cNvSpPr>
          <p:nvPr>
            <p:ph type="sldNum" sz="quarter" idx="12"/>
          </p:nvPr>
        </p:nvSpPr>
        <p:spPr/>
        <p:txBody>
          <a:bodyPr/>
          <a:lstStyle/>
          <a:p>
            <a:pPr>
              <a:defRPr/>
            </a:pPr>
            <a:fld id="{2084576A-2B98-48FC-8B5F-C43BD8E586A5}" type="slidenum">
              <a:rPr lang="en-US" altLang="en-US" smtClean="0"/>
              <a:pPr>
                <a:defRPr/>
              </a:pPr>
              <a:t>9</a:t>
            </a:fld>
            <a:endParaRPr lang="en-US" altLang="en-US"/>
          </a:p>
        </p:txBody>
      </p:sp>
      <p:pic>
        <p:nvPicPr>
          <p:cNvPr id="3" name="Picture 2">
            <a:extLst>
              <a:ext uri="{FF2B5EF4-FFF2-40B4-BE49-F238E27FC236}">
                <a16:creationId xmlns:a16="http://schemas.microsoft.com/office/drawing/2014/main" id="{B86ED95E-73F0-4D3F-97A3-D7CF04641426}"/>
              </a:ext>
            </a:extLst>
          </p:cNvPr>
          <p:cNvPicPr>
            <a:picLocks noChangeAspect="1"/>
          </p:cNvPicPr>
          <p:nvPr/>
        </p:nvPicPr>
        <p:blipFill>
          <a:blip r:embed="rId3"/>
          <a:stretch>
            <a:fillRect/>
          </a:stretch>
        </p:blipFill>
        <p:spPr>
          <a:xfrm>
            <a:off x="231272" y="283191"/>
            <a:ext cx="8681456" cy="6291617"/>
          </a:xfrm>
          <a:prstGeom prst="rect">
            <a:avLst/>
          </a:prstGeom>
        </p:spPr>
      </p:pic>
    </p:spTree>
    <p:extLst>
      <p:ext uri="{BB962C8B-B14F-4D97-AF65-F5344CB8AC3E}">
        <p14:creationId xmlns:p14="http://schemas.microsoft.com/office/powerpoint/2010/main" val="132168910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81890</TotalTime>
  <Words>1459</Words>
  <Application>Microsoft Office PowerPoint</Application>
  <PresentationFormat>On-screen Show (4:3)</PresentationFormat>
  <Paragraphs>115</Paragraphs>
  <Slides>39</Slides>
  <Notes>24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Symbol</vt:lpstr>
      <vt:lpstr>Times New Roman</vt:lpstr>
      <vt:lpstr>Default Design</vt:lpstr>
      <vt:lpstr>PowerPoint Presentation</vt:lpstr>
      <vt:lpstr>PowerPoint Presentation</vt:lpstr>
      <vt:lpstr>PowerPoint Presentation</vt:lpstr>
      <vt:lpstr>Record Packer Margins</vt:lpstr>
      <vt:lpstr>PowerPoint Presentation</vt:lpstr>
      <vt:lpstr>PowerPoint Presentation</vt:lpstr>
      <vt:lpstr>State of the U.S. Cattle Industry</vt:lpstr>
      <vt:lpstr>Today’s U.S. Cattle Industry</vt:lpstr>
      <vt:lpstr>PowerPoint Presentation</vt:lpstr>
      <vt:lpstr>PowerPoint Presentation</vt:lpstr>
      <vt:lpstr>PowerPoint Presentation</vt:lpstr>
      <vt:lpstr>Scenarios for Undue Preference or Advantage </vt:lpstr>
      <vt:lpstr>PowerPoint Presentation</vt:lpstr>
      <vt:lpstr>PowerPoint Presentation</vt:lpstr>
      <vt:lpstr>PowerPoint Presentation</vt:lpstr>
      <vt:lpstr>What’s At Risk Here?</vt:lpstr>
      <vt:lpstr>PowerPoint Presentation</vt:lpstr>
      <vt:lpstr>America’s Ranches Are Fast Disappearing </vt:lpstr>
      <vt:lpstr>PowerPoint Presentation</vt:lpstr>
      <vt:lpstr>http://www.mla.com.au/prices-markets/Trends-analysis/cattle-projections/ </vt:lpstr>
      <vt:lpstr>PowerPoint Presentation</vt:lpstr>
      <vt:lpstr>PowerPoint Presentation</vt:lpstr>
      <vt:lpstr>With the government’s blessing, the beef packing cartel uses undifferentiated imports along with its stranglehold over the market to drive down cattle prices, forcing the exodus of hundreds of thousands of American ranchers.   </vt:lpstr>
      <vt:lpstr>PowerPoint Presentation</vt:lpstr>
      <vt:lpstr>PowerPoint Presentation</vt:lpstr>
      <vt:lpstr>PowerPoint Presentation</vt:lpstr>
      <vt:lpstr>Exploitation of Producers &amp; Consumers</vt:lpstr>
      <vt:lpstr>PowerPoint Presentation</vt:lpstr>
      <vt:lpstr>C. Robert Taylor Chart</vt:lpstr>
      <vt:lpstr>Market Access Risk</vt:lpstr>
      <vt:lpstr>PowerPoint Presentation</vt:lpstr>
      <vt:lpstr>PowerPoint Presentation</vt:lpstr>
      <vt:lpstr>PowerPoint Presentation</vt:lpstr>
      <vt:lpstr>PowerPoint Presentation</vt:lpstr>
      <vt:lpstr>Including the Futures Market</vt:lpstr>
      <vt:lpstr>Captive Supply Study</vt:lpstr>
      <vt:lpstr>Mergers and acquisitions are about gaining market power, not efficiency</vt:lpstr>
      <vt:lpstr>Antitrust Enforcement</vt:lpstr>
      <vt:lpstr>The End</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R-CALF USA Concerns Raised by Proposed JBS-Brazil Acquisitions</dc:title>
  <dc:creator>BB</dc:creator>
  <cp:lastModifiedBy>Bill Bullard</cp:lastModifiedBy>
  <cp:revision>516</cp:revision>
  <dcterms:created xsi:type="dcterms:W3CDTF">2008-03-23T17:32:54Z</dcterms:created>
  <dcterms:modified xsi:type="dcterms:W3CDTF">2018-10-18T16:16:42Z</dcterms:modified>
</cp:coreProperties>
</file>